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7" r:id="rId1"/>
  </p:sldMasterIdLst>
  <p:notesMasterIdLst>
    <p:notesMasterId r:id="rId29"/>
  </p:notesMasterIdLst>
  <p:handoutMasterIdLst>
    <p:handoutMasterId r:id="rId30"/>
  </p:handoutMasterIdLst>
  <p:sldIdLst>
    <p:sldId id="257" r:id="rId2"/>
    <p:sldId id="315" r:id="rId3"/>
    <p:sldId id="270" r:id="rId4"/>
    <p:sldId id="305" r:id="rId5"/>
    <p:sldId id="262" r:id="rId6"/>
    <p:sldId id="263" r:id="rId7"/>
    <p:sldId id="289" r:id="rId8"/>
    <p:sldId id="316" r:id="rId9"/>
    <p:sldId id="317" r:id="rId10"/>
    <p:sldId id="264" r:id="rId11"/>
    <p:sldId id="318" r:id="rId12"/>
    <p:sldId id="311" r:id="rId13"/>
    <p:sldId id="309" r:id="rId14"/>
    <p:sldId id="312" r:id="rId15"/>
    <p:sldId id="306" r:id="rId16"/>
    <p:sldId id="265" r:id="rId17"/>
    <p:sldId id="304" r:id="rId18"/>
    <p:sldId id="308" r:id="rId19"/>
    <p:sldId id="303" r:id="rId20"/>
    <p:sldId id="322" r:id="rId21"/>
    <p:sldId id="320" r:id="rId22"/>
    <p:sldId id="321" r:id="rId23"/>
    <p:sldId id="302" r:id="rId24"/>
    <p:sldId id="313" r:id="rId25"/>
    <p:sldId id="314" r:id="rId26"/>
    <p:sldId id="266" r:id="rId27"/>
    <p:sldId id="300" r:id="rId28"/>
  </p:sldIdLst>
  <p:sldSz cx="13208000" cy="9906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나눔바른고딕" panose="020B0600000101010101" charset="-127"/>
      <p:regular r:id="rId35"/>
      <p:bold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나눔고딕 ExtraBold" panose="020D0904000000000000" pitchFamily="50" charset="-127"/>
      <p:bold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3D50"/>
    <a:srgbClr val="78E5E9"/>
    <a:srgbClr val="6ADAE5"/>
    <a:srgbClr val="2E75B6"/>
    <a:srgbClr val="E6E6E6"/>
    <a:srgbClr val="88BFBC"/>
    <a:srgbClr val="DDC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81" d="100"/>
          <a:sy n="81" d="100"/>
        </p:scale>
        <p:origin x="88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oon\Desktop\&#51216;&#49688;&#50857;%20&#52264;&#5394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Sample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Sheet1!$I$6</c:f>
              <c:strCache>
                <c:ptCount val="1"/>
                <c:pt idx="0">
                  <c:v>5월 습도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Sheet1!$I$7:$I$17</c:f>
              <c:numCache>
                <c:formatCode>General</c:formatCode>
                <c:ptCount val="11"/>
                <c:pt idx="0">
                  <c:v>36.145004405055658</c:v>
                </c:pt>
                <c:pt idx="1">
                  <c:v>27.515973286803799</c:v>
                </c:pt>
                <c:pt idx="2">
                  <c:v>34.029263876764688</c:v>
                </c:pt>
                <c:pt idx="3">
                  <c:v>48.628748111766178</c:v>
                </c:pt>
                <c:pt idx="4">
                  <c:v>39.526158103498702</c:v>
                </c:pt>
                <c:pt idx="5">
                  <c:v>36.841582042091332</c:v>
                </c:pt>
                <c:pt idx="6">
                  <c:v>44.348691237228309</c:v>
                </c:pt>
                <c:pt idx="7">
                  <c:v>49.041396000767776</c:v>
                </c:pt>
                <c:pt idx="8">
                  <c:v>45.020063968058707</c:v>
                </c:pt>
                <c:pt idx="9">
                  <c:v>52.043308462502111</c:v>
                </c:pt>
                <c:pt idx="10">
                  <c:v>39.506924934455625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Sheet1!$J$6</c:f>
              <c:strCache>
                <c:ptCount val="1"/>
                <c:pt idx="0">
                  <c:v>5월 온도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Sheet1!$J$7:$J$17</c:f>
              <c:numCache>
                <c:formatCode>General</c:formatCode>
                <c:ptCount val="11"/>
                <c:pt idx="0">
                  <c:v>17.352056372596504</c:v>
                </c:pt>
                <c:pt idx="1">
                  <c:v>17.116637429167831</c:v>
                </c:pt>
                <c:pt idx="2">
                  <c:v>18.512164752856496</c:v>
                </c:pt>
                <c:pt idx="3">
                  <c:v>18.471255091442107</c:v>
                </c:pt>
                <c:pt idx="4">
                  <c:v>19.914603629574568</c:v>
                </c:pt>
                <c:pt idx="5">
                  <c:v>20.350685181879168</c:v>
                </c:pt>
                <c:pt idx="6">
                  <c:v>19.964130439461886</c:v>
                </c:pt>
                <c:pt idx="7">
                  <c:v>20.371759462545825</c:v>
                </c:pt>
                <c:pt idx="8">
                  <c:v>15.48150094311938</c:v>
                </c:pt>
                <c:pt idx="9">
                  <c:v>14.95808207444483</c:v>
                </c:pt>
                <c:pt idx="10">
                  <c:v>20.743577286618997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Sheet1!$K$6</c:f>
              <c:strCache>
                <c:ptCount val="1"/>
                <c:pt idx="0">
                  <c:v>육일 수분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Sheet1!$K$7:$K$17</c:f>
              <c:numCache>
                <c:formatCode>General</c:formatCode>
                <c:ptCount val="11"/>
                <c:pt idx="0">
                  <c:v>46.379469520114398</c:v>
                </c:pt>
                <c:pt idx="1">
                  <c:v>20.425449276062956</c:v>
                </c:pt>
                <c:pt idx="2">
                  <c:v>16.629721802184132</c:v>
                </c:pt>
                <c:pt idx="3">
                  <c:v>46.022110935972847</c:v>
                </c:pt>
                <c:pt idx="4">
                  <c:v>23.312533169048848</c:v>
                </c:pt>
                <c:pt idx="5">
                  <c:v>13.521447324206447</c:v>
                </c:pt>
                <c:pt idx="6">
                  <c:v>46.45102031513585</c:v>
                </c:pt>
                <c:pt idx="7">
                  <c:v>20.425449276062956</c:v>
                </c:pt>
                <c:pt idx="8">
                  <c:v>20.701516344724904</c:v>
                </c:pt>
                <c:pt idx="9">
                  <c:v>46.45102031513585</c:v>
                </c:pt>
                <c:pt idx="10">
                  <c:v>20.701516344724904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Sheet1!$L$6</c:f>
              <c:strCache>
                <c:ptCount val="1"/>
                <c:pt idx="0">
                  <c:v>암막 무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Sheet1!$L$7:$L$17</c:f>
              <c:numCache>
                <c:formatCode>General</c:formatCode>
                <c:ptCount val="11"/>
                <c:pt idx="0">
                  <c:v>27.884887769493297</c:v>
                </c:pt>
                <c:pt idx="1">
                  <c:v>27.970266129572206</c:v>
                </c:pt>
                <c:pt idx="2">
                  <c:v>27.210051694001926</c:v>
                </c:pt>
                <c:pt idx="3">
                  <c:v>27.300104911564105</c:v>
                </c:pt>
                <c:pt idx="4">
                  <c:v>35.533517350360682</c:v>
                </c:pt>
                <c:pt idx="5">
                  <c:v>35.552727711093993</c:v>
                </c:pt>
                <c:pt idx="6">
                  <c:v>35.712712427609588</c:v>
                </c:pt>
                <c:pt idx="7">
                  <c:v>35.732648526158023</c:v>
                </c:pt>
                <c:pt idx="8">
                  <c:v>16.819281946853604</c:v>
                </c:pt>
                <c:pt idx="9">
                  <c:v>24.535193837317291</c:v>
                </c:pt>
                <c:pt idx="10">
                  <c:v>32.792160114427119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76059760"/>
        <c:axId val="-76053776"/>
      </c:lineChart>
      <c:catAx>
        <c:axId val="-760597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76053776"/>
        <c:crosses val="autoZero"/>
        <c:auto val="1"/>
        <c:lblAlgn val="ctr"/>
        <c:lblOffset val="100"/>
        <c:noMultiLvlLbl val="0"/>
      </c:catAx>
      <c:valAx>
        <c:axId val="-76053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76059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8722BD88-4711-4704-86BD-69735AB068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8FAF4A15-D894-47EA-97DE-D50595457B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C01FE7-FC68-40AB-A59C-C2EF57B9242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F5AE1274-E991-44AD-95EA-F75C4E05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D8BA5D83-2939-4421-ACAB-F8A19C85D80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735A5-8E83-4911-BF6D-60BC002936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8674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gif>
</file>

<file path=ppt/media/image36.jpe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jpeg>
</file>

<file path=ppt/media/image5.jpeg>
</file>

<file path=ppt/media/image50.jpg>
</file>

<file path=ppt/media/image51.png>
</file>

<file path=ppt/media/image52.png>
</file>

<file path=ppt/media/image53.jpeg>
</file>

<file path=ppt/media/image54.jp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jpeg>
</file>

<file path=ppt/media/image64.jp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jpg>
</file>

<file path=ppt/media/image75.png>
</file>

<file path=ppt/media/image76.png>
</file>

<file path=ppt/media/image77.png>
</file>

<file path=ppt/media/image7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98D42-0F3F-4C2E-BA69-0698F6278DCC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415D-2B9B-4C57-9CC1-E9EFD2A88E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543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22415D-2B9B-4C57-9CC1-E9EFD2A88EC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37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621191"/>
            <a:ext cx="11226800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1000" y="5202944"/>
            <a:ext cx="9906000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509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3080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51976" y="527403"/>
            <a:ext cx="2847975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8051" y="527403"/>
            <a:ext cx="8378825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83669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58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533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621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092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63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937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9180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8498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6709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248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050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7585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3447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654112" y="1194579"/>
            <a:ext cx="11899780" cy="83935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9" name="직사각형 18"/>
          <p:cNvSpPr/>
          <p:nvPr userDrawn="1"/>
        </p:nvSpPr>
        <p:spPr>
          <a:xfrm>
            <a:off x="11849461" y="9209316"/>
            <a:ext cx="1341766" cy="69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3925103" y="378975"/>
            <a:ext cx="69916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6"/>
          <p:cNvSpPr>
            <a:spLocks noGrp="1"/>
          </p:cNvSpPr>
          <p:nvPr userDrawn="1">
            <p:ph type="sldNum" sz="quarter" idx="12"/>
          </p:nvPr>
        </p:nvSpPr>
        <p:spPr>
          <a:xfrm>
            <a:off x="9778463" y="9348458"/>
            <a:ext cx="2971800" cy="209200"/>
          </a:xfrm>
        </p:spPr>
        <p:txBody>
          <a:bodyPr/>
          <a:lstStyle>
            <a:lvl1pPr algn="r">
              <a:defRPr lang="ko-KR" altLang="en-US" sz="1200" kern="1200" spc="-1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  <p:pic>
        <p:nvPicPr>
          <p:cNvPr id="8" name="그림 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ACFF7BAB-BB6F-4C4B-98BF-4144DE20B6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21" y="319329"/>
            <a:ext cx="2957916" cy="1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894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364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172" y="2469624"/>
            <a:ext cx="11391900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1172" y="6629226"/>
            <a:ext cx="11391900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/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328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8050" y="2637014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6550" y="2637014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92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527405"/>
            <a:ext cx="11391900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72" y="2428347"/>
            <a:ext cx="5587602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772" y="3618442"/>
            <a:ext cx="5587602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6551" y="2428347"/>
            <a:ext cx="5615120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6551" y="3618442"/>
            <a:ext cx="5615120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89416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44107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05351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5120" y="1426283"/>
            <a:ext cx="6686550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0" y="2971800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91690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15120" y="1426283"/>
            <a:ext cx="6686550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0" y="2971800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42993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8050" y="527405"/>
            <a:ext cx="11391900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050" y="2637014"/>
            <a:ext cx="11391900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8050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5150" y="9181397"/>
            <a:ext cx="4457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8150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5F832-B82F-460B-A0C2-A00127A65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641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66" r:id="rId26"/>
  </p:sldLayoutIdLst>
  <p:hf hdr="0" ftr="0" dt="0"/>
  <p:txStyles>
    <p:titleStyle>
      <a:lvl1pPr algn="l" defTabSz="1320759" rtl="0" eaLnBrk="1" latinLnBrk="1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0190" indent="-330190" algn="l" defTabSz="1320759" rtl="0" eaLnBrk="1" latinLnBrk="1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+mn-lt"/>
          <a:ea typeface="+mn-ea"/>
          <a:cs typeface="+mn-cs"/>
        </a:defRPr>
      </a:lvl1pPr>
      <a:lvl2pPr marL="990570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8.png"/><Relationship Id="rId5" Type="http://schemas.openxmlformats.org/officeDocument/2006/relationships/image" Target="../media/image5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5.jpeg"/><Relationship Id="rId7" Type="http://schemas.openxmlformats.org/officeDocument/2006/relationships/image" Target="../media/image4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jpeg"/><Relationship Id="rId3" Type="http://schemas.openxmlformats.org/officeDocument/2006/relationships/image" Target="../media/image44.png"/><Relationship Id="rId7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7.jpeg"/><Relationship Id="rId11" Type="http://schemas.openxmlformats.org/officeDocument/2006/relationships/image" Target="../media/image5.jpeg"/><Relationship Id="rId5" Type="http://schemas.openxmlformats.org/officeDocument/2006/relationships/image" Target="../media/image46.png"/><Relationship Id="rId10" Type="http://schemas.openxmlformats.org/officeDocument/2006/relationships/image" Target="../media/image13.png"/><Relationship Id="rId4" Type="http://schemas.openxmlformats.org/officeDocument/2006/relationships/image" Target="../media/image45.png"/><Relationship Id="rId9" Type="http://schemas.openxmlformats.org/officeDocument/2006/relationships/image" Target="../media/image49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51.png"/><Relationship Id="rId7" Type="http://schemas.openxmlformats.org/officeDocument/2006/relationships/image" Target="../media/image13.pn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3.jpeg"/><Relationship Id="rId5" Type="http://schemas.openxmlformats.org/officeDocument/2006/relationships/image" Target="../media/image46.png"/><Relationship Id="rId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7.png"/><Relationship Id="rId5" Type="http://schemas.openxmlformats.org/officeDocument/2006/relationships/image" Target="../media/image5.jpe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5.jpe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jpe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7" Type="http://schemas.openxmlformats.org/officeDocument/2006/relationships/image" Target="../media/image6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65.png"/><Relationship Id="rId5" Type="http://schemas.openxmlformats.org/officeDocument/2006/relationships/image" Target="../media/image64.jpg"/><Relationship Id="rId4" Type="http://schemas.openxmlformats.org/officeDocument/2006/relationships/image" Target="../media/image6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69.jpe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7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11" Type="http://schemas.openxmlformats.org/officeDocument/2006/relationships/image" Target="../media/image5.jpe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13" Type="http://schemas.openxmlformats.org/officeDocument/2006/relationships/image" Target="../media/image26.png"/><Relationship Id="rId18" Type="http://schemas.openxmlformats.org/officeDocument/2006/relationships/image" Target="../media/image5.jpe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12" Type="http://schemas.openxmlformats.org/officeDocument/2006/relationships/image" Target="../media/image25.jpg"/><Relationship Id="rId17" Type="http://schemas.openxmlformats.org/officeDocument/2006/relationships/image" Target="../media/image13.png"/><Relationship Id="rId2" Type="http://schemas.openxmlformats.org/officeDocument/2006/relationships/image" Target="../media/image15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3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4B894AFB-3CBE-4789-A19A-00F895BBC2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399"/>
            <a:ext cx="13208000" cy="524847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443163" y="3506794"/>
            <a:ext cx="1227909" cy="12279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134059" y="4182065"/>
            <a:ext cx="821253" cy="821253"/>
          </a:xfrm>
          <a:prstGeom prst="rect">
            <a:avLst/>
          </a:prstGeom>
          <a:solidFill>
            <a:srgbClr val="353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308230" y="4356238"/>
            <a:ext cx="472911" cy="472911"/>
          </a:xfrm>
          <a:prstGeom prst="rect">
            <a:avLst/>
          </a:prstGeom>
          <a:solidFill>
            <a:srgbClr val="88B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0" y="1912990"/>
            <a:ext cx="13208000" cy="7661892"/>
            <a:chOff x="784141" y="2751908"/>
            <a:chExt cx="4556514" cy="1636123"/>
          </a:xfrm>
        </p:grpSpPr>
        <p:sp>
          <p:nvSpPr>
            <p:cNvPr id="6" name="TextBox 5"/>
            <p:cNvSpPr txBox="1"/>
            <p:nvPr/>
          </p:nvSpPr>
          <p:spPr>
            <a:xfrm>
              <a:off x="2553717" y="3077699"/>
              <a:ext cx="1428526" cy="2464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399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종 합 설 </a:t>
              </a:r>
              <a:r>
                <a:rPr lang="ko-KR" altLang="en-US" sz="5399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계</a:t>
              </a:r>
              <a:endParaRPr lang="en-US" altLang="ko-KR" sz="5399" spc="-1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en-US" altLang="ko-KR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(</a:t>
              </a:r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웹 데이터 및 작물데이터를 활용한 지능정보시스템</a:t>
              </a:r>
              <a:r>
                <a:rPr lang="en-US" altLang="ko-KR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)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784141" y="2751908"/>
              <a:ext cx="4556514" cy="1467395"/>
              <a:chOff x="960366" y="2751908"/>
              <a:chExt cx="4180115" cy="1467395"/>
            </a:xfrm>
          </p:grpSpPr>
          <p:cxnSp>
            <p:nvCxnSpPr>
              <p:cNvPr id="8" name="직선 연결선 7"/>
              <p:cNvCxnSpPr/>
              <p:nvPr/>
            </p:nvCxnSpPr>
            <p:spPr>
              <a:xfrm>
                <a:off x="960366" y="4219303"/>
                <a:ext cx="4180115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/>
            </p:nvCxnSpPr>
            <p:spPr>
              <a:xfrm>
                <a:off x="960366" y="2751908"/>
                <a:ext cx="4180115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직사각형 14"/>
            <p:cNvSpPr/>
            <p:nvPr/>
          </p:nvSpPr>
          <p:spPr>
            <a:xfrm>
              <a:off x="4629819" y="3338774"/>
              <a:ext cx="666357" cy="986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40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2019.11</a:t>
              </a:r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784141" y="4319451"/>
              <a:ext cx="4556514" cy="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784141" y="4388031"/>
              <a:ext cx="4556514" cy="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그림 16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9492"/>
            <a:ext cx="13208000" cy="28651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092051" y="6465110"/>
            <a:ext cx="427339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500" b="1" dirty="0"/>
              <a:t>학 과 </a:t>
            </a:r>
            <a:r>
              <a:rPr lang="en-US" altLang="ko-KR" sz="2500" b="1" dirty="0"/>
              <a:t>: </a:t>
            </a:r>
            <a:r>
              <a:rPr lang="ko-KR" altLang="en-US" sz="2500" b="1" dirty="0"/>
              <a:t>정보통신공학과</a:t>
            </a:r>
            <a:endParaRPr lang="en-US" altLang="ko-KR" sz="2500" b="1" dirty="0"/>
          </a:p>
        </p:txBody>
      </p:sp>
      <p:sp>
        <p:nvSpPr>
          <p:cNvPr id="7" name="직사각형 6"/>
          <p:cNvSpPr/>
          <p:nvPr/>
        </p:nvSpPr>
        <p:spPr>
          <a:xfrm>
            <a:off x="8092057" y="5962263"/>
            <a:ext cx="305543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500" b="1" dirty="0"/>
              <a:t>지도교수 </a:t>
            </a:r>
            <a:r>
              <a:rPr lang="en-US" altLang="ko-KR" sz="2500" b="1" dirty="0"/>
              <a:t>: </a:t>
            </a:r>
            <a:r>
              <a:rPr lang="ko-KR" altLang="en-US" sz="2500" b="1" dirty="0"/>
              <a:t>여 현</a:t>
            </a:r>
            <a:endParaRPr lang="en-US" altLang="ko-KR" sz="2500" b="1" dirty="0"/>
          </a:p>
        </p:txBody>
      </p:sp>
      <p:sp>
        <p:nvSpPr>
          <p:cNvPr id="11" name="직사각형 10"/>
          <p:cNvSpPr/>
          <p:nvPr/>
        </p:nvSpPr>
        <p:spPr>
          <a:xfrm>
            <a:off x="8092051" y="6847295"/>
            <a:ext cx="4342225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500" b="1" dirty="0"/>
              <a:t>팀 명 </a:t>
            </a:r>
            <a:r>
              <a:rPr lang="en-US" altLang="ko-KR" sz="2500" b="1" dirty="0"/>
              <a:t>: </a:t>
            </a:r>
            <a:r>
              <a:rPr lang="ko-KR" altLang="en-US" sz="2500" b="1" dirty="0"/>
              <a:t>아이들</a:t>
            </a:r>
            <a:endParaRPr lang="en-US" altLang="ko-KR" sz="2500" b="1" dirty="0"/>
          </a:p>
          <a:p>
            <a:r>
              <a:rPr lang="ko-KR" altLang="en-US" sz="2500" b="1" dirty="0"/>
              <a:t>팀 원 </a:t>
            </a:r>
            <a:r>
              <a:rPr lang="en-US" altLang="ko-KR" sz="2500" b="1" dirty="0"/>
              <a:t>: </a:t>
            </a:r>
            <a:r>
              <a:rPr lang="ko-KR" altLang="en-US" sz="2500" b="1" dirty="0"/>
              <a:t>배영환</a:t>
            </a:r>
            <a:r>
              <a:rPr lang="en-US" altLang="ko-KR" sz="2500" b="1" dirty="0"/>
              <a:t>, </a:t>
            </a:r>
            <a:r>
              <a:rPr lang="ko-KR" altLang="en-US" sz="2500" b="1" dirty="0"/>
              <a:t>김승재</a:t>
            </a:r>
            <a:r>
              <a:rPr lang="en-US" altLang="ko-KR" sz="2500" b="1" dirty="0"/>
              <a:t>, </a:t>
            </a:r>
            <a:r>
              <a:rPr lang="ko-KR" altLang="en-US" sz="2500" b="1" dirty="0"/>
              <a:t>김현준</a:t>
            </a:r>
            <a:endParaRPr lang="en-US" altLang="ko-KR" sz="2500" b="1" dirty="0"/>
          </a:p>
          <a:p>
            <a:r>
              <a:rPr lang="en-US" altLang="ko-KR" sz="2500" b="1" dirty="0"/>
              <a:t>             </a:t>
            </a:r>
            <a:r>
              <a:rPr lang="ko-KR" altLang="en-US" sz="2500" b="1" dirty="0"/>
              <a:t>김용군</a:t>
            </a:r>
            <a:r>
              <a:rPr lang="en-US" altLang="ko-KR" sz="2500" b="1" dirty="0"/>
              <a:t>, </a:t>
            </a:r>
            <a:r>
              <a:rPr lang="ko-KR" altLang="en-US" sz="2500" b="1" dirty="0"/>
              <a:t>강주완</a:t>
            </a:r>
            <a:r>
              <a:rPr lang="en-US" altLang="ko-KR" sz="2500" b="1" dirty="0"/>
              <a:t>, </a:t>
            </a:r>
            <a:r>
              <a:rPr lang="ko-KR" altLang="en-US" sz="2500" b="1" dirty="0"/>
              <a:t>정다영</a:t>
            </a:r>
          </a:p>
        </p:txBody>
      </p:sp>
    </p:spTree>
    <p:extLst>
      <p:ext uri="{BB962C8B-B14F-4D97-AF65-F5344CB8AC3E}">
        <p14:creationId xmlns:p14="http://schemas.microsoft.com/office/powerpoint/2010/main" val="219908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10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613711" y="617703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1. </a:t>
            </a:r>
            <a:r>
              <a:rPr lang="ko-KR" altLang="en-US" sz="2000" dirty="0">
                <a:latin typeface="+mn-ea"/>
              </a:rPr>
              <a:t>웹 데이터 수집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94909" y="1441942"/>
            <a:ext cx="4839136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199" dirty="0" err="1"/>
              <a:t>크롤링</a:t>
            </a:r>
            <a:endParaRPr lang="ko-KR" altLang="en-US" sz="3199" dirty="0"/>
          </a:p>
        </p:txBody>
      </p:sp>
      <p:pic>
        <p:nvPicPr>
          <p:cNvPr id="1026" name="Picture 2" descr="알타리무김치담그기, 아삭한 알타리무김치담그기, 시원한 맛의 귀제 알타리김치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769" y="4036018"/>
            <a:ext cx="4389562" cy="149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68" y="2188101"/>
            <a:ext cx="4389563" cy="1686405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5" name="직사각형 1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7" name="직사각형 16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xmlns="" id="{1DCA4F0E-1692-4FB0-9071-2861376ABB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908" y="5687883"/>
            <a:ext cx="4069281" cy="1989833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xmlns="" id="{67147949-2481-4722-A449-485740691D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539" y="7839228"/>
            <a:ext cx="4996560" cy="36616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xmlns="" id="{23A7E3BA-CC28-4678-A780-073B354ED7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8486" y="2188101"/>
            <a:ext cx="4877639" cy="612684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102E3A1C-76EF-4BF5-AEE7-3A911363AF10}"/>
              </a:ext>
            </a:extLst>
          </p:cNvPr>
          <p:cNvSpPr/>
          <p:nvPr/>
        </p:nvSpPr>
        <p:spPr>
          <a:xfrm>
            <a:off x="7863840" y="6937248"/>
            <a:ext cx="426720" cy="9875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F93F7E45-9E37-42C0-A2CA-1950DF9BA36F}"/>
              </a:ext>
            </a:extLst>
          </p:cNvPr>
          <p:cNvSpPr/>
          <p:nvPr/>
        </p:nvSpPr>
        <p:spPr>
          <a:xfrm>
            <a:off x="9918192" y="6565392"/>
            <a:ext cx="426720" cy="9875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44">
            <a:extLst>
              <a:ext uri="{FF2B5EF4-FFF2-40B4-BE49-F238E27FC236}">
                <a16:creationId xmlns:a16="http://schemas.microsoft.com/office/drawing/2014/main" xmlns="" id="{C7C39F40-54FD-4726-8297-302AA2143245}"/>
              </a:ext>
            </a:extLst>
          </p:cNvPr>
          <p:cNvSpPr/>
          <p:nvPr/>
        </p:nvSpPr>
        <p:spPr>
          <a:xfrm rot="1754003">
            <a:off x="5924066" y="5792719"/>
            <a:ext cx="959454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12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0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11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613711" y="617703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1. </a:t>
            </a:r>
            <a:r>
              <a:rPr lang="ko-KR" altLang="en-US" sz="2000" dirty="0">
                <a:latin typeface="+mn-ea"/>
              </a:rPr>
              <a:t>웹 데이터 수집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94909" y="1441942"/>
            <a:ext cx="4839136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199" dirty="0" err="1"/>
              <a:t>크롤링</a:t>
            </a:r>
            <a:endParaRPr lang="ko-KR" altLang="en-US" sz="3199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5" name="직사각형 1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7" name="직사각형 16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  <p:pic>
        <p:nvPicPr>
          <p:cNvPr id="20" name="그림 19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228A00A4-DF06-4654-8D41-B3C7A2C33D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4" y="2026171"/>
            <a:ext cx="6933321" cy="1273490"/>
          </a:xfrm>
          <a:prstGeom prst="rect">
            <a:avLst/>
          </a:prstGeom>
        </p:spPr>
      </p:pic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3DA8B9CF-7E2C-43C8-8DFC-BBAD1EF0E7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9" y="2894247"/>
            <a:ext cx="6933320" cy="1800476"/>
          </a:xfrm>
          <a:prstGeom prst="rect">
            <a:avLst/>
          </a:prstGeom>
        </p:spPr>
      </p:pic>
      <p:pic>
        <p:nvPicPr>
          <p:cNvPr id="22" name="그림 21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62763F91-5267-464D-B4AB-F9441E3CB87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507" y="3898383"/>
            <a:ext cx="5350065" cy="3566907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D260A9E5-F56B-44B4-BB17-2BDDDEF67A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507" y="6376513"/>
            <a:ext cx="4771808" cy="291178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xmlns="" id="{7E2896C2-58C3-45C9-8EBE-1EAE6CE1B6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3430" y="2358531"/>
            <a:ext cx="4984613" cy="626121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F5D3BD0-B690-4A4C-A018-4616F8AAE74D}"/>
              </a:ext>
            </a:extLst>
          </p:cNvPr>
          <p:cNvSpPr/>
          <p:nvPr/>
        </p:nvSpPr>
        <p:spPr>
          <a:xfrm>
            <a:off x="7971692" y="5388864"/>
            <a:ext cx="2623156" cy="14264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44">
            <a:extLst>
              <a:ext uri="{FF2B5EF4-FFF2-40B4-BE49-F238E27FC236}">
                <a16:creationId xmlns:a16="http://schemas.microsoft.com/office/drawing/2014/main" xmlns="" id="{304BC1F7-B335-4AEC-832B-DFB54C4CEF42}"/>
              </a:ext>
            </a:extLst>
          </p:cNvPr>
          <p:cNvSpPr/>
          <p:nvPr/>
        </p:nvSpPr>
        <p:spPr>
          <a:xfrm>
            <a:off x="6132055" y="5605322"/>
            <a:ext cx="792567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08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12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627203" y="63361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2. </a:t>
            </a:r>
            <a:r>
              <a:rPr lang="ko-KR" altLang="en-US" sz="2000" dirty="0">
                <a:latin typeface="+mn-ea"/>
              </a:rPr>
              <a:t>작물 데이터 시스템</a:t>
            </a:r>
          </a:p>
        </p:txBody>
      </p:sp>
      <p:pic>
        <p:nvPicPr>
          <p:cNvPr id="20" name="Picture 6" descr="https://blogfiles.pstatic.net/MjAxNzA3MjdfNzYg/MDAxNTAxMTU1MDg1NTE2.Z2QFCDDmlMqW6Vf-RflJXfioTtfGIa41PGL7KajsnG8g.AuO1dlkH5XaxaeMlwHzTHArarrnltgzFSa-BcKWUbCQg.PNG.ulsan3dbot/Arduino_Mark.png">
            <a:extLst>
              <a:ext uri="{FF2B5EF4-FFF2-40B4-BE49-F238E27FC236}">
                <a16:creationId xmlns:a16="http://schemas.microsoft.com/office/drawing/2014/main" xmlns="" id="{B32280F1-05F1-4B05-975D-93230020A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715" y="7651567"/>
            <a:ext cx="3221007" cy="1760126"/>
          </a:xfrm>
          <a:prstGeom prst="rect">
            <a:avLst/>
          </a:prstGeom>
          <a:solidFill>
            <a:srgbClr val="00979C"/>
          </a:solidFill>
        </p:spPr>
      </p:pic>
      <p:grpSp>
        <p:nvGrpSpPr>
          <p:cNvPr id="5" name="그룹 4"/>
          <p:cNvGrpSpPr/>
          <p:nvPr/>
        </p:nvGrpSpPr>
        <p:grpSpPr>
          <a:xfrm>
            <a:off x="7683544" y="1459483"/>
            <a:ext cx="4269122" cy="2209840"/>
            <a:chOff x="7166019" y="1385534"/>
            <a:chExt cx="2419198" cy="2410653"/>
          </a:xfrm>
        </p:grpSpPr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6019" y="2710004"/>
              <a:ext cx="1341341" cy="1086183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2391" y="2835980"/>
              <a:ext cx="1122826" cy="834227"/>
            </a:xfrm>
            <a:prstGeom prst="rect">
              <a:avLst/>
            </a:prstGeom>
          </p:spPr>
        </p:pic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296" y="1385534"/>
              <a:ext cx="1275895" cy="1460238"/>
            </a:xfrm>
            <a:prstGeom prst="rect">
              <a:avLst/>
            </a:prstGeom>
          </p:spPr>
        </p:pic>
      </p:grpSp>
      <p:sp>
        <p:nvSpPr>
          <p:cNvPr id="28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>
            <a:off x="5616046" y="2503845"/>
            <a:ext cx="1518494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50464" y="960068"/>
            <a:ext cx="2872241" cy="4143143"/>
          </a:xfrm>
          <a:prstGeom prst="rect">
            <a:avLst/>
          </a:prstGeom>
        </p:spPr>
      </p:pic>
      <p:pic>
        <p:nvPicPr>
          <p:cNvPr id="29" name="그림 28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3C5B7EC5-AF56-4018-94C6-0E4E65A957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359" y="7269160"/>
            <a:ext cx="2484267" cy="1985871"/>
          </a:xfrm>
          <a:prstGeom prst="rect">
            <a:avLst/>
          </a:prstGeom>
        </p:spPr>
      </p:pic>
      <p:sp>
        <p:nvSpPr>
          <p:cNvPr id="30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 rot="5400000">
            <a:off x="9502806" y="3552102"/>
            <a:ext cx="804671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샌디스크 SD카드 인식이 안되요??? 도와주세요....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458" y="4857573"/>
            <a:ext cx="2613562" cy="214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 rot="10800000">
            <a:off x="6020925" y="5538238"/>
            <a:ext cx="1933500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 rot="7200000">
            <a:off x="2690904" y="6910813"/>
            <a:ext cx="466309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아두이노 우노(Arduino UNO) 보드 알아보기 - 부산 IT 공방 - 로보프렌 메이커스페이스 (대연동 경성대 부경대)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127" y="4353144"/>
            <a:ext cx="3986539" cy="303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>
            <a:off x="5616046" y="8004669"/>
            <a:ext cx="2264700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9843" y="2690398"/>
            <a:ext cx="22869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작물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데이터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997359" y="2483814"/>
            <a:ext cx="2538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센서를 통한 데이터 수집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907688" y="5761755"/>
            <a:ext cx="22869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err="1">
                <a:solidFill>
                  <a:schemeClr val="bg1"/>
                </a:solidFill>
              </a:rPr>
              <a:t>Arduino</a:t>
            </a:r>
            <a:r>
              <a:rPr lang="ko-KR" altLang="en-US" sz="1600" b="1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UNO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366722" y="5748263"/>
            <a:ext cx="228694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dirty="0"/>
              <a:t>SD Card</a:t>
            </a:r>
            <a:endParaRPr lang="ko-KR" altLang="en-US" sz="1300" dirty="0"/>
          </a:p>
        </p:txBody>
      </p:sp>
      <p:sp>
        <p:nvSpPr>
          <p:cNvPr id="46" name="TextBox 45"/>
          <p:cNvSpPr txBox="1"/>
          <p:nvPr/>
        </p:nvSpPr>
        <p:spPr>
          <a:xfrm>
            <a:off x="1847010" y="7457193"/>
            <a:ext cx="2286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</a:rPr>
              <a:t>ARDUINO</a:t>
            </a:r>
            <a:r>
              <a:rPr lang="en-US" altLang="ko-KR" sz="1600" b="1" dirty="0">
                <a:solidFill>
                  <a:srgbClr val="FF0000"/>
                </a:solidFill>
              </a:rPr>
              <a:t> Coding Tool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761668" y="8668939"/>
            <a:ext cx="228694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/>
              <a:t>파일관리 </a:t>
            </a:r>
            <a:r>
              <a:rPr lang="en-US" altLang="ko-KR" sz="1300" b="1" dirty="0" err="1"/>
              <a:t>GitHub</a:t>
            </a:r>
            <a:endParaRPr lang="ko-KR" altLang="en-US" sz="1300" b="1" dirty="0"/>
          </a:p>
        </p:txBody>
      </p:sp>
      <p:grpSp>
        <p:nvGrpSpPr>
          <p:cNvPr id="33" name="그룹 32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34" name="직사각형 33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39" name="직사각형 38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41" name="직사각형 40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03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31" grpId="0" animBg="1"/>
      <p:bldP spid="32" grpId="0" animBg="1"/>
      <p:bldP spid="35" grpId="0" animBg="1"/>
      <p:bldP spid="38" grpId="0"/>
      <p:bldP spid="44" grpId="0"/>
      <p:bldP spid="45" grpId="0"/>
      <p:bldP spid="46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13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580311" y="63361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작물 데이터 수집</a:t>
            </a: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32" y="1477333"/>
            <a:ext cx="4887788" cy="238461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538424" y="3883243"/>
            <a:ext cx="39922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/>
              <a:t>온도</a:t>
            </a:r>
            <a:r>
              <a:rPr lang="en-US" altLang="ko-KR" sz="3000" b="1" dirty="0"/>
              <a:t>, </a:t>
            </a:r>
            <a:r>
              <a:rPr lang="ko-KR" altLang="en-US" sz="3000" b="1" dirty="0"/>
              <a:t>습도</a:t>
            </a:r>
            <a:r>
              <a:rPr lang="en-US" altLang="ko-KR" sz="3000" b="1" dirty="0"/>
              <a:t>,</a:t>
            </a:r>
            <a:r>
              <a:rPr lang="ko-KR" altLang="en-US" sz="3000" b="1" dirty="0"/>
              <a:t> 조도</a:t>
            </a:r>
            <a:r>
              <a:rPr lang="en-US" altLang="ko-KR" sz="3000" b="1" dirty="0"/>
              <a:t>, </a:t>
            </a:r>
            <a:r>
              <a:rPr lang="ko-KR" altLang="en-US" sz="3000" b="1" dirty="0"/>
              <a:t>수분</a:t>
            </a:r>
            <a:endParaRPr lang="en-US" altLang="ko-KR" sz="3000" b="1" dirty="0"/>
          </a:p>
          <a:p>
            <a:r>
              <a:rPr lang="ko-KR" altLang="en-US" sz="3000" b="1" dirty="0"/>
              <a:t>구분을 주기 위하여</a:t>
            </a:r>
            <a:endParaRPr lang="en-US" altLang="ko-KR" sz="3000" b="1" dirty="0"/>
          </a:p>
          <a:p>
            <a:r>
              <a:rPr lang="en-US" altLang="ko-KR" sz="3000" b="1" dirty="0"/>
              <a:t>3</a:t>
            </a:r>
            <a:r>
              <a:rPr lang="ko-KR" altLang="en-US" sz="3000" b="1" dirty="0"/>
              <a:t>개의 칸으로 나눔</a:t>
            </a:r>
            <a:endParaRPr lang="en-US" altLang="ko-KR" sz="3000" b="1" dirty="0"/>
          </a:p>
        </p:txBody>
      </p:sp>
      <p:sp>
        <p:nvSpPr>
          <p:cNvPr id="39" name="덧셈 기호 38"/>
          <p:cNvSpPr/>
          <p:nvPr/>
        </p:nvSpPr>
        <p:spPr>
          <a:xfrm>
            <a:off x="6061895" y="2280312"/>
            <a:ext cx="1089594" cy="854971"/>
          </a:xfrm>
          <a:prstGeom prst="mathPlus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7217045" y="1884510"/>
            <a:ext cx="5663769" cy="1776921"/>
            <a:chOff x="7217045" y="1884510"/>
            <a:chExt cx="5663769" cy="1776921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7045" y="1967416"/>
              <a:ext cx="1648562" cy="1334961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9547" y="2179207"/>
              <a:ext cx="1511718" cy="1123164"/>
            </a:xfrm>
            <a:prstGeom prst="rect">
              <a:avLst/>
            </a:prstGeom>
          </p:spPr>
        </p:pic>
        <p:pic>
          <p:nvPicPr>
            <p:cNvPr id="34" name="그림 3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03506" y="1884510"/>
              <a:ext cx="1238870" cy="1417862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7217051" y="3399693"/>
              <a:ext cx="5663763" cy="26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1" dirty="0" err="1"/>
                <a:t>온습도</a:t>
              </a:r>
              <a:r>
                <a:rPr lang="ko-KR" altLang="en-US" sz="1101" dirty="0"/>
                <a:t> 센서                                       조도 센서                                            토양 수분 센서</a:t>
              </a:r>
            </a:p>
          </p:txBody>
        </p:sp>
      </p:grpSp>
      <p:sp>
        <p:nvSpPr>
          <p:cNvPr id="41" name="등호 40"/>
          <p:cNvSpPr/>
          <p:nvPr/>
        </p:nvSpPr>
        <p:spPr>
          <a:xfrm rot="7200000">
            <a:off x="7948121" y="4490341"/>
            <a:ext cx="1834971" cy="703385"/>
          </a:xfrm>
          <a:prstGeom prst="mathEqual">
            <a:avLst>
              <a:gd name="adj1" fmla="val 23520"/>
              <a:gd name="adj2" fmla="val 23333"/>
            </a:avLst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538" y="6055145"/>
            <a:ext cx="5246815" cy="2985694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8041326" y="6171505"/>
            <a:ext cx="50690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작물 재배 주기 </a:t>
            </a:r>
            <a:r>
              <a:rPr lang="en-US" altLang="ko-KR" sz="3200" b="1" dirty="0"/>
              <a:t>: 2</a:t>
            </a:r>
            <a:r>
              <a:rPr lang="ko-KR" altLang="en-US" sz="3200" b="1" dirty="0"/>
              <a:t>주</a:t>
            </a:r>
            <a:endParaRPr lang="en-US" altLang="ko-KR" sz="3200" b="1" dirty="0"/>
          </a:p>
          <a:p>
            <a:r>
              <a:rPr lang="ko-KR" altLang="en-US" sz="3200" b="1" dirty="0"/>
              <a:t>데이터 저장 주기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10</a:t>
            </a:r>
            <a:r>
              <a:rPr lang="ko-KR" altLang="en-US" sz="3200" b="1" dirty="0"/>
              <a:t>분</a:t>
            </a:r>
            <a:endParaRPr lang="en-US" altLang="ko-KR" sz="3200" b="1" dirty="0"/>
          </a:p>
          <a:p>
            <a:r>
              <a:rPr lang="ko-KR" altLang="en-US" sz="3200" b="1" dirty="0"/>
              <a:t>연결방식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유선연결</a:t>
            </a:r>
            <a:endParaRPr lang="en-US" altLang="ko-KR" sz="3200" b="1" dirty="0"/>
          </a:p>
          <a:p>
            <a:r>
              <a:rPr lang="ko-KR" altLang="en-US" sz="3200" b="1" dirty="0"/>
              <a:t>저장 방식 </a:t>
            </a:r>
            <a:r>
              <a:rPr lang="en-US" altLang="ko-KR" sz="3200" b="1" dirty="0"/>
              <a:t>: SD</a:t>
            </a:r>
            <a:r>
              <a:rPr lang="ko-KR" altLang="en-US" sz="3200" b="1" dirty="0"/>
              <a:t>카드</a:t>
            </a:r>
            <a:endParaRPr lang="en-US" altLang="ko-KR" sz="3200" b="1" dirty="0"/>
          </a:p>
        </p:txBody>
      </p:sp>
      <p:grpSp>
        <p:nvGrpSpPr>
          <p:cNvPr id="19" name="그룹 18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20" name="직사각형 19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26" name="직사각형 25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751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 animBg="1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"/>
            <a:ext cx="13208000" cy="4403125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52" y="5999165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238482" y="7032082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 </a:t>
            </a:r>
            <a:r>
              <a:rPr lang="en-US" altLang="ko-KR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 </a:t>
            </a:r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관리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10553482" y="3508121"/>
            <a:ext cx="2654518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 </a:t>
            </a:r>
            <a:r>
              <a:rPr lang="en-US" altLang="ko-KR" sz="4799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Ⅲ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269424" y="5999166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+mn-ea"/>
              </a:rPr>
              <a:t>Ⅲ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6" name="그림 1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05166"/>
            <a:ext cx="13208000" cy="31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슬라이드 번호 개체 틀 6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15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1E0BD1DA-D3C5-45DB-8542-0BCB21B871A1}"/>
              </a:ext>
            </a:extLst>
          </p:cNvPr>
          <p:cNvSpPr txBox="1"/>
          <p:nvPr/>
        </p:nvSpPr>
        <p:spPr>
          <a:xfrm>
            <a:off x="610513" y="617703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</a:t>
            </a:r>
            <a:r>
              <a:rPr lang="en-US" altLang="ko-KR" sz="2000" dirty="0" smtClean="0">
                <a:latin typeface="+mn-ea"/>
              </a:rPr>
              <a:t>. </a:t>
            </a:r>
            <a:r>
              <a:rPr lang="ko-KR" altLang="en-US" sz="2000" dirty="0">
                <a:latin typeface="+mn-ea"/>
              </a:rPr>
              <a:t>전처리 작업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87796" y="726504"/>
            <a:ext cx="4130819" cy="53655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38324" y="6903736"/>
            <a:ext cx="37005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 err="1" smtClean="0"/>
              <a:t>Arduino</a:t>
            </a:r>
            <a:r>
              <a:rPr lang="en-US" altLang="ko-KR" sz="3000" b="1" dirty="0" smtClean="0"/>
              <a:t> </a:t>
            </a:r>
            <a:r>
              <a:rPr lang="ko-KR" altLang="en-US" sz="3000" b="1" dirty="0"/>
              <a:t>를 통해 얻은 데이터 자료</a:t>
            </a:r>
            <a:endParaRPr lang="en-US" altLang="ko-KR" sz="3000" b="1" dirty="0"/>
          </a:p>
        </p:txBody>
      </p:sp>
      <p:pic>
        <p:nvPicPr>
          <p:cNvPr id="22" name="_x389819008" descr="EMB0000673c490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988" y="1343857"/>
            <a:ext cx="5242504" cy="413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그룹 11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3" name="직사각형 12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5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 rot="10800000">
            <a:off x="7731798" y="7079432"/>
            <a:ext cx="806526" cy="66427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955323" y="110441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46583"/>
            <a:ext cx="2938201" cy="74276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6494584" y="105059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 </a:t>
            </a:r>
            <a:r>
              <a:rPr lang="en-US" altLang="ko-KR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 </a:t>
            </a:r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관리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060276" y="73907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Ⅲ</a:t>
            </a:r>
            <a:endParaRPr lang="ko-KR" altLang="en-US" sz="3200" dirty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442" y="5611570"/>
            <a:ext cx="5557942" cy="373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슬라이드 번호 개체 틀 6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16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1E0BD1DA-D3C5-45DB-8542-0BCB21B871A1}"/>
              </a:ext>
            </a:extLst>
          </p:cNvPr>
          <p:cNvSpPr txBox="1"/>
          <p:nvPr/>
        </p:nvSpPr>
        <p:spPr>
          <a:xfrm>
            <a:off x="592034" y="640529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2. </a:t>
            </a:r>
            <a:r>
              <a:rPr lang="ko-KR" altLang="en-US" sz="2000" dirty="0">
                <a:latin typeface="+mn-ea"/>
              </a:rPr>
              <a:t>전처리 작업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53" y="1337295"/>
            <a:ext cx="6729047" cy="356295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53" y="5893668"/>
            <a:ext cx="6646985" cy="3454790"/>
          </a:xfrm>
          <a:prstGeom prst="rect">
            <a:avLst/>
          </a:prstGeom>
        </p:spPr>
      </p:pic>
      <p:sp>
        <p:nvSpPr>
          <p:cNvPr id="3" name="아래쪽 화살표 2"/>
          <p:cNvSpPr/>
          <p:nvPr/>
        </p:nvSpPr>
        <p:spPr>
          <a:xfrm>
            <a:off x="9387299" y="4881274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977644" y="2038930"/>
            <a:ext cx="420263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000" b="1" dirty="0"/>
              <a:t>센서를 통하여</a:t>
            </a:r>
            <a:endParaRPr lang="en-US" altLang="ko-KR" sz="3000" b="1" dirty="0"/>
          </a:p>
          <a:p>
            <a:r>
              <a:rPr lang="ko-KR" altLang="en-US" sz="3000" b="1" dirty="0" err="1"/>
              <a:t>알타리무</a:t>
            </a:r>
            <a:r>
              <a:rPr lang="ko-KR" altLang="en-US" sz="3000" b="1" dirty="0"/>
              <a:t> </a:t>
            </a:r>
            <a:r>
              <a:rPr lang="en-US" altLang="ko-KR" sz="3000" b="1" dirty="0"/>
              <a:t>Data</a:t>
            </a:r>
            <a:r>
              <a:rPr lang="ko-KR" altLang="en-US" sz="3000" b="1" dirty="0"/>
              <a:t>를</a:t>
            </a:r>
            <a:endParaRPr lang="en-US" altLang="ko-KR" sz="3000" b="1" dirty="0"/>
          </a:p>
          <a:p>
            <a:r>
              <a:rPr lang="en-US" altLang="ko-KR" sz="3000" b="1" dirty="0"/>
              <a:t>Python</a:t>
            </a:r>
            <a:r>
              <a:rPr lang="ko-KR" altLang="en-US" sz="3000" b="1" dirty="0"/>
              <a:t>을 이용하여  </a:t>
            </a:r>
            <a:endParaRPr lang="en-US" altLang="ko-KR" sz="3000" b="1" dirty="0"/>
          </a:p>
        </p:txBody>
      </p:sp>
      <p:sp>
        <p:nvSpPr>
          <p:cNvPr id="7" name="직사각형 6"/>
          <p:cNvSpPr/>
          <p:nvPr/>
        </p:nvSpPr>
        <p:spPr>
          <a:xfrm>
            <a:off x="8026597" y="6189902"/>
            <a:ext cx="400045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3000" b="1" dirty="0" smtClean="0"/>
          </a:p>
          <a:p>
            <a:r>
              <a:rPr lang="ko-KR" altLang="en-US" sz="3000" b="1" dirty="0" smtClean="0"/>
              <a:t>분석의 </a:t>
            </a:r>
            <a:r>
              <a:rPr lang="ko-KR" altLang="en-US" sz="3000" b="1" dirty="0"/>
              <a:t>형태에 맞게 </a:t>
            </a:r>
            <a:endParaRPr lang="en-US" altLang="ko-KR" sz="3000" b="1" dirty="0" smtClean="0"/>
          </a:p>
          <a:p>
            <a:endParaRPr lang="en-US" altLang="ko-KR" sz="3000" b="1" dirty="0"/>
          </a:p>
          <a:p>
            <a:r>
              <a:rPr lang="en-US" altLang="ko-KR" sz="3000" b="1" dirty="0" smtClean="0"/>
              <a:t>Excel</a:t>
            </a:r>
            <a:r>
              <a:rPr lang="ko-KR" altLang="en-US" sz="3000" b="1" dirty="0"/>
              <a:t>로 변환하는 작업</a:t>
            </a:r>
            <a:endParaRPr lang="en-US" altLang="ko-KR" sz="3000" b="1" dirty="0"/>
          </a:p>
          <a:p>
            <a:endParaRPr lang="en-US" altLang="ko-KR" sz="3000" b="1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5" name="직사각형 1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7" name="직사각형 16"/>
          <p:cNvSpPr/>
          <p:nvPr/>
        </p:nvSpPr>
        <p:spPr>
          <a:xfrm>
            <a:off x="5955323" y="110441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46583"/>
            <a:ext cx="2938201" cy="74276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6494584" y="105059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 </a:t>
            </a:r>
            <a:r>
              <a:rPr lang="en-US" altLang="ko-KR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 </a:t>
            </a:r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관리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060276" y="73907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Ⅲ</a:t>
            </a:r>
            <a:endParaRPr lang="ko-KR" altLang="en-US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677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17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627203" y="71568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데이터 관리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538" y="1476547"/>
            <a:ext cx="5861539" cy="419742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153" y="1476547"/>
            <a:ext cx="4841631" cy="41974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21441" y="6400021"/>
            <a:ext cx="996511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dirty="0" err="1">
                <a:latin typeface="+mn-ea"/>
              </a:rPr>
              <a:t>ㅇ</a:t>
            </a:r>
            <a:r>
              <a:rPr lang="ko-KR" altLang="en-US" sz="3500" b="1" dirty="0">
                <a:latin typeface="+mn-ea"/>
              </a:rPr>
              <a:t> 파일 관리는 </a:t>
            </a:r>
            <a:r>
              <a:rPr lang="en-US" altLang="ko-KR" sz="3500" b="1" dirty="0" err="1">
                <a:latin typeface="+mn-ea"/>
              </a:rPr>
              <a:t>Github</a:t>
            </a:r>
            <a:r>
              <a:rPr lang="ko-KR" altLang="en-US" sz="3500" b="1" dirty="0">
                <a:latin typeface="+mn-ea"/>
              </a:rPr>
              <a:t>를 이용하여 관리</a:t>
            </a:r>
            <a:endParaRPr lang="en-US" altLang="ko-KR" sz="3500" b="1" dirty="0">
              <a:latin typeface="+mn-ea"/>
            </a:endParaRPr>
          </a:p>
          <a:p>
            <a:endParaRPr lang="en-US" altLang="ko-KR" sz="3500" b="1" dirty="0">
              <a:latin typeface="+mn-ea"/>
            </a:endParaRPr>
          </a:p>
          <a:p>
            <a:r>
              <a:rPr lang="ko-KR" altLang="en-US" sz="3500" b="1" dirty="0" err="1">
                <a:latin typeface="+mn-ea"/>
              </a:rPr>
              <a:t>ㅇ</a:t>
            </a:r>
            <a:r>
              <a:rPr lang="ko-KR" altLang="en-US" sz="3500" b="1" dirty="0">
                <a:latin typeface="+mn-ea"/>
              </a:rPr>
              <a:t> </a:t>
            </a:r>
            <a:r>
              <a:rPr lang="en-US" altLang="ko-KR" sz="3500" b="1" dirty="0">
                <a:latin typeface="+mn-ea"/>
              </a:rPr>
              <a:t>Tool</a:t>
            </a:r>
            <a:r>
              <a:rPr lang="ko-KR" altLang="en-US" sz="3500" b="1" dirty="0">
                <a:latin typeface="+mn-ea"/>
              </a:rPr>
              <a:t>은 </a:t>
            </a:r>
            <a:r>
              <a:rPr lang="en-US" altLang="ko-KR" sz="3500" b="1" dirty="0" err="1">
                <a:latin typeface="+mn-ea"/>
              </a:rPr>
              <a:t>SourceTree</a:t>
            </a:r>
            <a:r>
              <a:rPr lang="ko-KR" altLang="en-US" sz="3500" b="1" dirty="0">
                <a:latin typeface="+mn-ea"/>
              </a:rPr>
              <a:t>를 이용하여 편리하게 작업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4" name="직사각형 13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6" name="직사각형 15"/>
          <p:cNvSpPr/>
          <p:nvPr/>
        </p:nvSpPr>
        <p:spPr>
          <a:xfrm>
            <a:off x="5955323" y="110441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46583"/>
            <a:ext cx="2938201" cy="74276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6494584" y="105059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 </a:t>
            </a:r>
            <a:r>
              <a:rPr lang="en-US" altLang="ko-KR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 </a:t>
            </a:r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관리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060276" y="73907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Ⅲ</a:t>
            </a:r>
            <a:endParaRPr lang="ko-KR" altLang="en-US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209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208000" cy="5283305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82" y="6348897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660512" y="7381814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10553482" y="4319930"/>
            <a:ext cx="2654518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 Ⅳ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691454" y="6348898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+mn-ea"/>
              </a:rPr>
              <a:t>Ⅳ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6" name="그림 1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9492"/>
            <a:ext cx="13208000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19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580310" y="71568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분석 </a:t>
            </a:r>
            <a:r>
              <a:rPr lang="en-US" altLang="ko-KR" sz="2000" dirty="0" smtClean="0">
                <a:latin typeface="+mn-ea"/>
              </a:rPr>
              <a:t>1/3</a:t>
            </a:r>
            <a:endParaRPr lang="ko-KR" altLang="en-US" sz="2000" dirty="0">
              <a:latin typeface="+mn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9" name="직사각형 18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5145219" y="120110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478968" y="73733"/>
            <a:ext cx="187569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Ⅳ</a:t>
            </a:r>
            <a:endParaRPr lang="ko-KR" altLang="en-US" sz="3200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25523" y="8711272"/>
            <a:ext cx="525745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+mn-ea"/>
              </a:rPr>
              <a:t>수분 그래프 </a:t>
            </a:r>
            <a:r>
              <a:rPr lang="en-US" altLang="ko-KR" b="1" dirty="0" smtClean="0">
                <a:latin typeface="+mn-ea"/>
              </a:rPr>
              <a:t>Sample </a:t>
            </a:r>
            <a:r>
              <a:rPr lang="en-US" altLang="ko-KR" b="1" dirty="0">
                <a:latin typeface="+mn-ea"/>
              </a:rPr>
              <a:t>A,B,C Data</a:t>
            </a:r>
            <a:r>
              <a:rPr lang="ko-KR" altLang="en-US" b="1" dirty="0">
                <a:latin typeface="+mn-ea"/>
              </a:rPr>
              <a:t>를 뽑아 </a:t>
            </a:r>
            <a:endParaRPr lang="en-US" altLang="ko-KR" b="1" dirty="0">
              <a:latin typeface="+mn-ea"/>
            </a:endParaRPr>
          </a:p>
          <a:p>
            <a:pPr algn="ctr"/>
            <a:r>
              <a:rPr lang="ko-KR" altLang="en-US" b="1" dirty="0" smtClean="0">
                <a:latin typeface="+mn-ea"/>
              </a:rPr>
              <a:t>수분 </a:t>
            </a:r>
            <a:r>
              <a:rPr lang="ko-KR" altLang="en-US" b="1" dirty="0">
                <a:latin typeface="+mn-ea"/>
              </a:rPr>
              <a:t>그래프 </a:t>
            </a:r>
            <a:r>
              <a:rPr lang="ko-KR" altLang="en-US" b="1" dirty="0" smtClean="0">
                <a:latin typeface="+mn-ea"/>
              </a:rPr>
              <a:t>생성</a:t>
            </a:r>
            <a:endParaRPr lang="en-US" altLang="ko-KR" b="1" dirty="0" smtClean="0">
              <a:latin typeface="+mn-ea"/>
            </a:endParaRPr>
          </a:p>
          <a:p>
            <a:pPr algn="ctr"/>
            <a:r>
              <a:rPr lang="en-US" altLang="ko-KR" sz="1300" b="1" dirty="0" smtClean="0">
                <a:latin typeface="+mn-ea"/>
              </a:rPr>
              <a:t>(</a:t>
            </a:r>
            <a:r>
              <a:rPr lang="ko-KR" altLang="en-US" sz="1300" b="1" dirty="0" smtClean="0">
                <a:latin typeface="+mn-ea"/>
              </a:rPr>
              <a:t>물 주는 주기에 따른 차이 그래프</a:t>
            </a:r>
            <a:r>
              <a:rPr lang="en-US" altLang="ko-KR" sz="1300" b="1" dirty="0" smtClean="0">
                <a:latin typeface="+mn-ea"/>
              </a:rPr>
              <a:t>)</a:t>
            </a:r>
            <a:endParaRPr lang="ko-KR" altLang="en-US" sz="1300" b="1" dirty="0">
              <a:latin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46557" y="8711272"/>
            <a:ext cx="525745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+mn-ea"/>
              </a:rPr>
              <a:t>조도 그래프 </a:t>
            </a:r>
            <a:r>
              <a:rPr lang="en-US" altLang="ko-KR" b="1" dirty="0" smtClean="0">
                <a:latin typeface="+mn-ea"/>
              </a:rPr>
              <a:t>Sample A,B </a:t>
            </a:r>
            <a:r>
              <a:rPr lang="en-US" altLang="ko-KR" b="1" dirty="0">
                <a:latin typeface="+mn-ea"/>
              </a:rPr>
              <a:t>Data</a:t>
            </a:r>
            <a:r>
              <a:rPr lang="ko-KR" altLang="en-US" b="1" dirty="0">
                <a:latin typeface="+mn-ea"/>
              </a:rPr>
              <a:t>를 뽑아 </a:t>
            </a:r>
            <a:endParaRPr lang="en-US" altLang="ko-KR" b="1" dirty="0">
              <a:latin typeface="+mn-ea"/>
            </a:endParaRPr>
          </a:p>
          <a:p>
            <a:pPr algn="ctr"/>
            <a:r>
              <a:rPr lang="ko-KR" altLang="en-US" b="1" dirty="0" smtClean="0">
                <a:latin typeface="+mn-ea"/>
              </a:rPr>
              <a:t>조도 </a:t>
            </a:r>
            <a:r>
              <a:rPr lang="ko-KR" altLang="en-US" b="1" dirty="0">
                <a:latin typeface="+mn-ea"/>
              </a:rPr>
              <a:t>그래프 </a:t>
            </a:r>
            <a:r>
              <a:rPr lang="ko-KR" altLang="en-US" b="1" dirty="0" smtClean="0">
                <a:latin typeface="+mn-ea"/>
              </a:rPr>
              <a:t>생성</a:t>
            </a:r>
            <a:endParaRPr lang="en-US" altLang="ko-KR" b="1" dirty="0" smtClean="0">
              <a:latin typeface="+mn-ea"/>
            </a:endParaRPr>
          </a:p>
          <a:p>
            <a:pPr algn="ctr"/>
            <a:r>
              <a:rPr lang="en-US" altLang="ko-KR" sz="1300" b="1" dirty="0" smtClean="0">
                <a:latin typeface="+mn-ea"/>
              </a:rPr>
              <a:t>( </a:t>
            </a:r>
            <a:r>
              <a:rPr lang="ko-KR" altLang="en-US" sz="1300" b="1" dirty="0" err="1" smtClean="0">
                <a:latin typeface="+mn-ea"/>
              </a:rPr>
              <a:t>암막커튼의</a:t>
            </a:r>
            <a:r>
              <a:rPr lang="ko-KR" altLang="en-US" sz="1300" b="1" dirty="0" smtClean="0">
                <a:latin typeface="+mn-ea"/>
              </a:rPr>
              <a:t> 유무 차이기 때문에 </a:t>
            </a:r>
            <a:r>
              <a:rPr lang="en-US" altLang="ko-KR" sz="1300" b="1" dirty="0" smtClean="0">
                <a:latin typeface="+mn-ea"/>
              </a:rPr>
              <a:t>2</a:t>
            </a:r>
            <a:r>
              <a:rPr lang="ko-KR" altLang="en-US" sz="1300" b="1" dirty="0" smtClean="0">
                <a:latin typeface="+mn-ea"/>
              </a:rPr>
              <a:t>개의 차트</a:t>
            </a:r>
            <a:r>
              <a:rPr lang="en-US" altLang="ko-KR" sz="1300" b="1" dirty="0" smtClean="0">
                <a:latin typeface="+mn-ea"/>
              </a:rPr>
              <a:t>)</a:t>
            </a:r>
            <a:endParaRPr lang="ko-KR" altLang="en-US" sz="1300" b="1" dirty="0">
              <a:latin typeface="+mn-ea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23" y="1449079"/>
            <a:ext cx="5257455" cy="2524207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>
            <a:off x="1752600" y="2928257"/>
            <a:ext cx="10886" cy="1687286"/>
          </a:xfrm>
          <a:prstGeom prst="straightConnector1">
            <a:avLst/>
          </a:prstGeom>
          <a:ln w="47625">
            <a:solidFill>
              <a:srgbClr val="2E75B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25523" y="4716484"/>
            <a:ext cx="1576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일에 한번</a:t>
            </a:r>
            <a:endParaRPr lang="en-US" altLang="ko-KR" dirty="0" smtClean="0"/>
          </a:p>
          <a:p>
            <a:r>
              <a:rPr lang="en-US" altLang="ko-KR" dirty="0" smtClean="0"/>
              <a:t>A Sample</a:t>
            </a:r>
            <a:endParaRPr lang="en-US" altLang="ko-KR" dirty="0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3287486" y="2928257"/>
            <a:ext cx="10886" cy="1687286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5236029" y="2983863"/>
            <a:ext cx="10886" cy="1687286"/>
          </a:xfrm>
          <a:prstGeom prst="straightConnector1">
            <a:avLst/>
          </a:prstGeom>
          <a:ln w="4762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737540" y="4665025"/>
            <a:ext cx="2607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3</a:t>
            </a:r>
            <a:r>
              <a:rPr lang="ko-KR" altLang="en-US" dirty="0" smtClean="0"/>
              <a:t>일에 한번</a:t>
            </a:r>
            <a:endParaRPr lang="en-US" altLang="ko-KR" dirty="0" smtClean="0"/>
          </a:p>
          <a:p>
            <a:r>
              <a:rPr lang="en-US" altLang="ko-KR" dirty="0" smtClean="0"/>
              <a:t>B Sample</a:t>
            </a:r>
            <a:endParaRPr lang="en-US" altLang="ko-KR" dirty="0"/>
          </a:p>
        </p:txBody>
      </p:sp>
      <p:sp>
        <p:nvSpPr>
          <p:cNvPr id="33" name="TextBox 32"/>
          <p:cNvSpPr txBox="1"/>
          <p:nvPr/>
        </p:nvSpPr>
        <p:spPr>
          <a:xfrm>
            <a:off x="4609462" y="4665025"/>
            <a:ext cx="2607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6</a:t>
            </a:r>
            <a:r>
              <a:rPr lang="ko-KR" altLang="en-US" dirty="0" smtClean="0"/>
              <a:t>일에 한번</a:t>
            </a:r>
            <a:endParaRPr lang="en-US" altLang="ko-KR" dirty="0" smtClean="0"/>
          </a:p>
          <a:p>
            <a:r>
              <a:rPr lang="en-US" altLang="ko-KR" dirty="0" smtClean="0"/>
              <a:t>C Sample</a:t>
            </a:r>
            <a:endParaRPr lang="en-US" altLang="ko-KR" dirty="0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71404" y="1987148"/>
            <a:ext cx="3265424" cy="198453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333250"/>
            <a:ext cx="2384124" cy="3278879"/>
          </a:xfrm>
          <a:prstGeom prst="rect">
            <a:avLst/>
          </a:prstGeom>
        </p:spPr>
      </p:pic>
      <p:cxnSp>
        <p:nvCxnSpPr>
          <p:cNvPr id="36" name="직선 화살표 연결선 35"/>
          <p:cNvCxnSpPr/>
          <p:nvPr/>
        </p:nvCxnSpPr>
        <p:spPr>
          <a:xfrm flipH="1">
            <a:off x="11747351" y="4611678"/>
            <a:ext cx="8197" cy="571936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flipH="1">
            <a:off x="10685336" y="4608320"/>
            <a:ext cx="2737" cy="575294"/>
          </a:xfrm>
          <a:prstGeom prst="straightConnector1">
            <a:avLst/>
          </a:prstGeom>
          <a:ln w="47625">
            <a:solidFill>
              <a:srgbClr val="2E75B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250462" y="5239343"/>
            <a:ext cx="142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암막커튼</a:t>
            </a:r>
            <a:r>
              <a:rPr lang="ko-KR" altLang="en-US" dirty="0" smtClean="0"/>
              <a:t> 無</a:t>
            </a:r>
            <a:endParaRPr lang="en-US" altLang="ko-KR" dirty="0" smtClean="0"/>
          </a:p>
          <a:p>
            <a:r>
              <a:rPr lang="en-US" altLang="ko-KR" dirty="0" smtClean="0"/>
              <a:t>B Sample</a:t>
            </a:r>
            <a:endParaRPr lang="en-US" altLang="ko-KR" dirty="0"/>
          </a:p>
        </p:txBody>
      </p:sp>
      <p:sp>
        <p:nvSpPr>
          <p:cNvPr id="45" name="TextBox 44"/>
          <p:cNvSpPr txBox="1"/>
          <p:nvPr/>
        </p:nvSpPr>
        <p:spPr>
          <a:xfrm>
            <a:off x="9974262" y="5234291"/>
            <a:ext cx="142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암막커튼</a:t>
            </a:r>
            <a:r>
              <a:rPr lang="ko-KR" altLang="en-US" dirty="0" smtClean="0"/>
              <a:t> 有</a:t>
            </a:r>
            <a:endParaRPr lang="en-US" altLang="ko-KR" dirty="0" smtClean="0"/>
          </a:p>
          <a:p>
            <a:r>
              <a:rPr lang="en-US" altLang="ko-KR" dirty="0" smtClean="0"/>
              <a:t>A Sample</a:t>
            </a:r>
            <a:endParaRPr lang="en-US" altLang="ko-KR" dirty="0"/>
          </a:p>
        </p:txBody>
      </p:sp>
      <p:cxnSp>
        <p:nvCxnSpPr>
          <p:cNvPr id="48" name="직선 연결선 47"/>
          <p:cNvCxnSpPr/>
          <p:nvPr/>
        </p:nvCxnSpPr>
        <p:spPr>
          <a:xfrm flipH="1" flipV="1">
            <a:off x="753035" y="2864908"/>
            <a:ext cx="1395638" cy="41514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2145817" y="1858995"/>
            <a:ext cx="844809" cy="1048504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 flipH="1">
            <a:off x="753035" y="1837700"/>
            <a:ext cx="1245014" cy="1026131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 flipH="1" flipV="1">
            <a:off x="1974138" y="1837700"/>
            <a:ext cx="1013120" cy="21294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2987258" y="1807536"/>
            <a:ext cx="1348075" cy="40811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>
            <a:off x="4049273" y="1848347"/>
            <a:ext cx="286060" cy="1131069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flipH="1" flipV="1">
            <a:off x="2251423" y="2906422"/>
            <a:ext cx="1797850" cy="6626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/>
          <p:cNvCxnSpPr/>
          <p:nvPr/>
        </p:nvCxnSpPr>
        <p:spPr>
          <a:xfrm flipH="1">
            <a:off x="2200936" y="1889158"/>
            <a:ext cx="786323" cy="1028989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 flipH="1">
            <a:off x="4104859" y="1817712"/>
            <a:ext cx="286060" cy="1131069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5798177" y="1747724"/>
            <a:ext cx="632569" cy="1231692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4108227" y="2948781"/>
            <a:ext cx="2322519" cy="98069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/>
          <p:cNvCxnSpPr/>
          <p:nvPr/>
        </p:nvCxnSpPr>
        <p:spPr>
          <a:xfrm flipV="1">
            <a:off x="4378876" y="1766164"/>
            <a:ext cx="1474265" cy="43795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/>
          <p:cNvCxnSpPr/>
          <p:nvPr/>
        </p:nvCxnSpPr>
        <p:spPr>
          <a:xfrm flipV="1">
            <a:off x="11227966" y="4566120"/>
            <a:ext cx="1214558" cy="1200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/>
          <p:cNvCxnSpPr>
            <a:endCxn id="15" idx="0"/>
          </p:cNvCxnSpPr>
          <p:nvPr/>
        </p:nvCxnSpPr>
        <p:spPr>
          <a:xfrm flipV="1">
            <a:off x="11250462" y="1333250"/>
            <a:ext cx="0" cy="327888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 flipV="1">
            <a:off x="12420765" y="1346704"/>
            <a:ext cx="21759" cy="333958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>
            <a:stCxn id="15" idx="0"/>
          </p:cNvCxnSpPr>
          <p:nvPr/>
        </p:nvCxnSpPr>
        <p:spPr>
          <a:xfrm>
            <a:off x="11250462" y="1333250"/>
            <a:ext cx="1170303" cy="840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>
            <a:endCxn id="15" idx="2"/>
          </p:cNvCxnSpPr>
          <p:nvPr/>
        </p:nvCxnSpPr>
        <p:spPr>
          <a:xfrm flipV="1">
            <a:off x="10047152" y="4612129"/>
            <a:ext cx="1203310" cy="12139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 flipV="1">
            <a:off x="10047152" y="1312420"/>
            <a:ext cx="0" cy="3278880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 flipV="1">
            <a:off x="11217455" y="1325874"/>
            <a:ext cx="21759" cy="3339586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10047152" y="1312420"/>
            <a:ext cx="1170303" cy="8402"/>
          </a:xfrm>
          <a:prstGeom prst="line">
            <a:avLst/>
          </a:prstGeom>
          <a:ln w="50800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그림 9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888" y="5983853"/>
            <a:ext cx="5555926" cy="2727419"/>
          </a:xfrm>
          <a:prstGeom prst="rect">
            <a:avLst/>
          </a:prstGeom>
        </p:spPr>
      </p:pic>
      <p:pic>
        <p:nvPicPr>
          <p:cNvPr id="100" name="그림 9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3209" y="5988845"/>
            <a:ext cx="5524149" cy="2717433"/>
          </a:xfrm>
          <a:prstGeom prst="rect">
            <a:avLst/>
          </a:prstGeom>
        </p:spPr>
      </p:pic>
      <p:sp>
        <p:nvSpPr>
          <p:cNvPr id="101" name="아래쪽 화살표 100"/>
          <p:cNvSpPr/>
          <p:nvPr/>
        </p:nvSpPr>
        <p:spPr>
          <a:xfrm rot="16200000">
            <a:off x="9138293" y="2730336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아래쪽 화살표 101"/>
          <p:cNvSpPr/>
          <p:nvPr/>
        </p:nvSpPr>
        <p:spPr>
          <a:xfrm>
            <a:off x="2941490" y="5348757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78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직선 연결선 37"/>
          <p:cNvCxnSpPr/>
          <p:nvPr/>
        </p:nvCxnSpPr>
        <p:spPr>
          <a:xfrm flipV="1">
            <a:off x="8459118" y="5052967"/>
            <a:ext cx="4939060" cy="48467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86EC5940-D1BD-4E0B-8619-EFD2B45A7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698099" y="1684455"/>
            <a:ext cx="9919646" cy="6523448"/>
          </a:xfrm>
          <a:prstGeom prst="rect">
            <a:avLst/>
          </a:prstGeom>
        </p:spPr>
      </p:pic>
      <p:cxnSp>
        <p:nvCxnSpPr>
          <p:cNvPr id="39" name="직선 연결선 38"/>
          <p:cNvCxnSpPr/>
          <p:nvPr/>
        </p:nvCxnSpPr>
        <p:spPr>
          <a:xfrm flipV="1">
            <a:off x="8938053" y="6383559"/>
            <a:ext cx="4550384" cy="446534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420581" y="4113006"/>
            <a:ext cx="1227909" cy="1227909"/>
          </a:xfrm>
          <a:prstGeom prst="rect">
            <a:avLst/>
          </a:prstGeom>
          <a:solidFill>
            <a:srgbClr val="DDCF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111477" y="4788277"/>
            <a:ext cx="821253" cy="821253"/>
          </a:xfrm>
          <a:prstGeom prst="rect">
            <a:avLst/>
          </a:prstGeom>
          <a:solidFill>
            <a:srgbClr val="353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85648" y="4962450"/>
            <a:ext cx="472911" cy="472911"/>
          </a:xfrm>
          <a:prstGeom prst="rect">
            <a:avLst/>
          </a:prstGeom>
          <a:solidFill>
            <a:srgbClr val="88B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3292721" y="4443575"/>
            <a:ext cx="240627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343870" y="4016420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바른고딕 UltraLight" panose="020B0603020101020101" pitchFamily="50" charset="-127"/>
              </a:rPr>
              <a:t>종합 설계 결과 보고서</a:t>
            </a:r>
            <a:endParaRPr lang="en-US" altLang="ko-KR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507939" y="3224185"/>
            <a:ext cx="2283246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서론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E4FA5BD2-B6BD-4EC3-8C13-890999CB2EC9}"/>
              </a:ext>
            </a:extLst>
          </p:cNvPr>
          <p:cNvSpPr/>
          <p:nvPr/>
        </p:nvSpPr>
        <p:spPr>
          <a:xfrm>
            <a:off x="6275559" y="3988165"/>
            <a:ext cx="2863756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A1CB2DF1-68CE-46FC-A61C-C761FD9E44BD}"/>
              </a:ext>
            </a:extLst>
          </p:cNvPr>
          <p:cNvSpPr/>
          <p:nvPr/>
        </p:nvSpPr>
        <p:spPr>
          <a:xfrm>
            <a:off x="6716421" y="4791421"/>
            <a:ext cx="3352948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 </a:t>
            </a:r>
            <a:r>
              <a:rPr lang="en-US" altLang="ko-KR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관리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CA5D04AB-395B-4C6B-9FB8-248BCEC4FD2C}"/>
              </a:ext>
            </a:extLst>
          </p:cNvPr>
          <p:cNvSpPr/>
          <p:nvPr/>
        </p:nvSpPr>
        <p:spPr>
          <a:xfrm>
            <a:off x="6378560" y="5609530"/>
            <a:ext cx="2559493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분석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B1093905-E8A9-4BAE-A695-786A069DA90C}"/>
              </a:ext>
            </a:extLst>
          </p:cNvPr>
          <p:cNvSpPr/>
          <p:nvPr/>
        </p:nvSpPr>
        <p:spPr>
          <a:xfrm>
            <a:off x="6635401" y="6473304"/>
            <a:ext cx="2046175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05.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시연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FCF6C86E-549D-450A-AB68-F7096E306A79}"/>
              </a:ext>
            </a:extLst>
          </p:cNvPr>
          <p:cNvSpPr/>
          <p:nvPr/>
        </p:nvSpPr>
        <p:spPr>
          <a:xfrm>
            <a:off x="6690981" y="7257698"/>
            <a:ext cx="2781076" cy="523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799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53D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06. </a:t>
            </a:r>
            <a:r>
              <a:rPr lang="ko-KR" altLang="en-US" sz="27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  <a:endParaRPr lang="en-US" altLang="ko-KR" sz="27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3100263" y="4443739"/>
            <a:ext cx="3321374" cy="1446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798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</a:t>
            </a:r>
            <a:endParaRPr lang="ko-KR" altLang="en-US" sz="7997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50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20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580310" y="71568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분석 </a:t>
            </a:r>
            <a:r>
              <a:rPr lang="en-US" altLang="ko-KR" sz="2000" dirty="0" smtClean="0">
                <a:latin typeface="+mn-ea"/>
              </a:rPr>
              <a:t>2/3</a:t>
            </a:r>
            <a:endParaRPr lang="ko-KR" altLang="en-US" sz="2000" dirty="0">
              <a:latin typeface="+mn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9" name="직사각형 18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5145219" y="120110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478968" y="73733"/>
            <a:ext cx="187569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Ⅳ</a:t>
            </a:r>
            <a:endParaRPr lang="ko-KR" altLang="en-US" sz="3200" dirty="0">
              <a:latin typeface="+mn-ea"/>
            </a:endParaRPr>
          </a:p>
        </p:txBody>
      </p:sp>
      <p:pic>
        <p:nvPicPr>
          <p:cNvPr id="26" name="그림 2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52" y="681233"/>
            <a:ext cx="2025828" cy="5121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141169" y="8711272"/>
            <a:ext cx="5257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+mn-ea"/>
              </a:rPr>
              <a:t>월별 온도 그래프</a:t>
            </a:r>
            <a:endParaRPr lang="ko-KR" altLang="en-US" sz="1300" b="1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9203" y="8706375"/>
            <a:ext cx="5257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+mn-ea"/>
              </a:rPr>
              <a:t>월별 습도 그래프</a:t>
            </a:r>
            <a:endParaRPr lang="en-US" altLang="ko-KR" b="1" dirty="0" smtClean="0"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259" y="5812335"/>
            <a:ext cx="4771277" cy="279121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9359" y="5812335"/>
            <a:ext cx="5257455" cy="2791215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464" y="1856032"/>
            <a:ext cx="3076319" cy="14770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12340" y="1333094"/>
            <a:ext cx="1681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4</a:t>
            </a:r>
            <a:r>
              <a:rPr lang="ko-KR" altLang="en-US" dirty="0" smtClean="0"/>
              <a:t>월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205581" y="1334026"/>
            <a:ext cx="1681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월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871247" y="1361559"/>
            <a:ext cx="1681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</a:t>
            </a:r>
            <a:r>
              <a:rPr lang="ko-KR" altLang="en-US" dirty="0" smtClean="0"/>
              <a:t>월</a:t>
            </a:r>
            <a:endParaRPr lang="ko-KR" altLang="en-US" dirty="0"/>
          </a:p>
        </p:txBody>
      </p:sp>
      <p:cxnSp>
        <p:nvCxnSpPr>
          <p:cNvPr id="33" name="직선 화살표 연결선 32"/>
          <p:cNvCxnSpPr/>
          <p:nvPr/>
        </p:nvCxnSpPr>
        <p:spPr>
          <a:xfrm>
            <a:off x="2612340" y="2733281"/>
            <a:ext cx="0" cy="99576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 flipH="1">
            <a:off x="2427862" y="2071658"/>
            <a:ext cx="799432" cy="2501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>
            <a:off x="3119718" y="2071658"/>
            <a:ext cx="96818" cy="69389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 flipH="1" flipV="1">
            <a:off x="1979407" y="2711765"/>
            <a:ext cx="1161826" cy="4303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H="1">
            <a:off x="2000922" y="2067962"/>
            <a:ext cx="451822" cy="6222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그림 7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716" y="1856031"/>
            <a:ext cx="3076319" cy="1477001"/>
          </a:xfrm>
          <a:prstGeom prst="rect">
            <a:avLst/>
          </a:prstGeom>
        </p:spPr>
      </p:pic>
      <p:cxnSp>
        <p:nvCxnSpPr>
          <p:cNvPr id="78" name="직선 화살표 연결선 77"/>
          <p:cNvCxnSpPr/>
          <p:nvPr/>
        </p:nvCxnSpPr>
        <p:spPr>
          <a:xfrm>
            <a:off x="6321592" y="2733280"/>
            <a:ext cx="0" cy="99576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/>
          <p:cNvCxnSpPr/>
          <p:nvPr/>
        </p:nvCxnSpPr>
        <p:spPr>
          <a:xfrm flipH="1">
            <a:off x="6137114" y="2071657"/>
            <a:ext cx="799432" cy="2501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/>
          <p:cNvCxnSpPr/>
          <p:nvPr/>
        </p:nvCxnSpPr>
        <p:spPr>
          <a:xfrm flipH="1">
            <a:off x="6828970" y="2071657"/>
            <a:ext cx="96818" cy="69389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/>
          <p:cNvCxnSpPr/>
          <p:nvPr/>
        </p:nvCxnSpPr>
        <p:spPr>
          <a:xfrm flipH="1" flipV="1">
            <a:off x="5688659" y="2711764"/>
            <a:ext cx="1161826" cy="4303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 flipH="1">
            <a:off x="5710174" y="2067961"/>
            <a:ext cx="451822" cy="6222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그림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967" y="1856032"/>
            <a:ext cx="3076319" cy="1477001"/>
          </a:xfrm>
          <a:prstGeom prst="rect">
            <a:avLst/>
          </a:prstGeom>
        </p:spPr>
      </p:pic>
      <p:cxnSp>
        <p:nvCxnSpPr>
          <p:cNvPr id="84" name="직선 화살표 연결선 83"/>
          <p:cNvCxnSpPr/>
          <p:nvPr/>
        </p:nvCxnSpPr>
        <p:spPr>
          <a:xfrm>
            <a:off x="10030843" y="2733281"/>
            <a:ext cx="0" cy="99576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/>
          <p:nvPr/>
        </p:nvCxnSpPr>
        <p:spPr>
          <a:xfrm flipH="1">
            <a:off x="9846365" y="2071658"/>
            <a:ext cx="799432" cy="2501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 flipH="1">
            <a:off x="10538221" y="2071658"/>
            <a:ext cx="96818" cy="69389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 flipH="1" flipV="1">
            <a:off x="9397910" y="2711765"/>
            <a:ext cx="1161826" cy="4303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 flipH="1">
            <a:off x="9419425" y="2067962"/>
            <a:ext cx="451822" cy="6222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1159359" y="3948127"/>
            <a:ext cx="110936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온도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습도 </a:t>
            </a:r>
            <a:r>
              <a:rPr lang="ko-KR" altLang="en-US" dirty="0" smtClean="0"/>
              <a:t>분석은</a:t>
            </a:r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r>
              <a:rPr lang="ko-KR" altLang="en-US" dirty="0" smtClean="0"/>
              <a:t>조도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수분을 일정하게 맞춘 후 시간에 따라 하나의 샘플에서만 추출하여 분석 함</a:t>
            </a:r>
            <a:endParaRPr lang="ko-KR" altLang="en-US" dirty="0"/>
          </a:p>
        </p:txBody>
      </p:sp>
      <p:sp>
        <p:nvSpPr>
          <p:cNvPr id="90" name="아래쪽 화살표 89"/>
          <p:cNvSpPr/>
          <p:nvPr/>
        </p:nvSpPr>
        <p:spPr>
          <a:xfrm>
            <a:off x="6321592" y="5025561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84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21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580310" y="71568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분석 </a:t>
            </a:r>
            <a:r>
              <a:rPr lang="en-US" altLang="ko-KR" sz="2000" dirty="0" smtClean="0">
                <a:latin typeface="+mn-ea"/>
              </a:rPr>
              <a:t>3/3</a:t>
            </a:r>
            <a:endParaRPr lang="ko-KR" altLang="en-US" sz="2000" dirty="0">
              <a:latin typeface="+mn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9" name="직사각형 18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5145219" y="120110"/>
            <a:ext cx="33879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478968" y="73733"/>
            <a:ext cx="187569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Ⅳ</a:t>
            </a:r>
            <a:endParaRPr lang="ko-KR" altLang="en-US" sz="3200" dirty="0">
              <a:latin typeface="+mn-ea"/>
            </a:endParaRPr>
          </a:p>
        </p:txBody>
      </p:sp>
      <p:pic>
        <p:nvPicPr>
          <p:cNvPr id="26" name="그림 2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52" y="681233"/>
            <a:ext cx="2025828" cy="512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26645" y="1807308"/>
            <a:ext cx="82371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smtClean="0"/>
              <a:t>점수 </a:t>
            </a:r>
            <a:r>
              <a:rPr lang="en-US" altLang="ko-KR" sz="3000" dirty="0" smtClean="0"/>
              <a:t>( </a:t>
            </a:r>
            <a:r>
              <a:rPr lang="ko-KR" altLang="en-US" sz="3000" dirty="0" smtClean="0"/>
              <a:t>성장률</a:t>
            </a:r>
            <a:r>
              <a:rPr lang="en-US" altLang="ko-KR" sz="3000" dirty="0" smtClean="0"/>
              <a:t>)</a:t>
            </a:r>
          </a:p>
          <a:p>
            <a:endParaRPr lang="en-US" altLang="ko-KR" dirty="0"/>
          </a:p>
        </p:txBody>
      </p:sp>
      <p:sp>
        <p:nvSpPr>
          <p:cNvPr id="30" name="TextBox 29"/>
          <p:cNvSpPr txBox="1"/>
          <p:nvPr/>
        </p:nvSpPr>
        <p:spPr>
          <a:xfrm>
            <a:off x="1026643" y="5421638"/>
            <a:ext cx="823714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 smtClean="0"/>
              <a:t>EX)</a:t>
            </a:r>
          </a:p>
        </p:txBody>
      </p:sp>
      <p:graphicFrame>
        <p:nvGraphicFramePr>
          <p:cNvPr id="31" name="차트 3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4358439"/>
              </p:ext>
            </p:extLst>
          </p:nvPr>
        </p:nvGraphicFramePr>
        <p:xfrm>
          <a:off x="1057222" y="607424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1026644" y="2480280"/>
            <a:ext cx="82371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씨앗 </a:t>
            </a:r>
            <a:r>
              <a:rPr lang="en-US" altLang="ko-KR" dirty="0" smtClean="0"/>
              <a:t>20</a:t>
            </a:r>
            <a:r>
              <a:rPr lang="ko-KR" altLang="en-US" dirty="0" smtClean="0"/>
              <a:t>개를 뿌렸을 때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일마다 확인하여 발아한 새싹 개수 확인</a:t>
            </a:r>
            <a:r>
              <a:rPr lang="en-US" altLang="ko-KR" dirty="0" smtClean="0"/>
              <a:t>( 0 ~ 30 </a:t>
            </a:r>
            <a:r>
              <a:rPr lang="ko-KR" altLang="en-US" dirty="0"/>
              <a:t>점</a:t>
            </a:r>
            <a:r>
              <a:rPr lang="en-US" altLang="ko-KR" dirty="0" smtClean="0"/>
              <a:t>)</a:t>
            </a:r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발아가 된 후 크는 속도 </a:t>
            </a:r>
            <a:r>
              <a:rPr lang="en-US" altLang="ko-KR" dirty="0" smtClean="0"/>
              <a:t>( 0 ~ 10  </a:t>
            </a:r>
            <a:r>
              <a:rPr lang="ko-KR" altLang="en-US" dirty="0" smtClean="0"/>
              <a:t>점</a:t>
            </a:r>
            <a:r>
              <a:rPr lang="en-US" altLang="ko-KR" dirty="0" smtClean="0"/>
              <a:t>)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논문 및 자료에 따른 평균 잎사귀 크기를 초과할 경우 마이너스 </a:t>
            </a:r>
            <a:r>
              <a:rPr lang="en-US" altLang="ko-KR" dirty="0" smtClean="0"/>
              <a:t>( -20 ~ 0</a:t>
            </a:r>
            <a:r>
              <a:rPr lang="ko-KR" altLang="en-US" dirty="0" smtClean="0"/>
              <a:t>점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</a:t>
            </a:r>
            <a:endParaRPr lang="en-US" altLang="ko-KR" dirty="0"/>
          </a:p>
          <a:p>
            <a:r>
              <a:rPr lang="en-US" altLang="ko-KR" dirty="0" smtClean="0"/>
              <a:t>4.   </a:t>
            </a:r>
            <a:r>
              <a:rPr lang="ko-KR" altLang="en-US" dirty="0" smtClean="0"/>
              <a:t>작물 재배 후 </a:t>
            </a:r>
            <a:r>
              <a:rPr lang="ko-KR" altLang="en-US" dirty="0" smtClean="0"/>
              <a:t>작물들을 </a:t>
            </a:r>
            <a:r>
              <a:rPr lang="ko-KR" altLang="en-US" dirty="0" smtClean="0"/>
              <a:t>뽑아 뿌리 확인 </a:t>
            </a:r>
            <a:r>
              <a:rPr lang="en-US" altLang="ko-KR" dirty="0" smtClean="0"/>
              <a:t>( 0 ~ 60 </a:t>
            </a:r>
            <a:r>
              <a:rPr lang="ko-KR" altLang="en-US" dirty="0" smtClean="0"/>
              <a:t>점</a:t>
            </a:r>
            <a:r>
              <a:rPr lang="en-US" altLang="ko-KR" dirty="0" smtClean="0"/>
              <a:t>) </a:t>
            </a:r>
          </a:p>
        </p:txBody>
      </p:sp>
      <p:sp>
        <p:nvSpPr>
          <p:cNvPr id="35" name="아래쪽 화살표 34"/>
          <p:cNvSpPr/>
          <p:nvPr/>
        </p:nvSpPr>
        <p:spPr>
          <a:xfrm rot="16200000">
            <a:off x="5943835" y="7008776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575828" y="6619922"/>
            <a:ext cx="58883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발아 개수 확인하기</a:t>
            </a:r>
            <a:endParaRPr lang="en-US" altLang="ko-KR" dirty="0" smtClean="0"/>
          </a:p>
          <a:p>
            <a:r>
              <a:rPr lang="en-US" altLang="ko-KR" dirty="0" smtClean="0"/>
              <a:t>  - </a:t>
            </a:r>
            <a:r>
              <a:rPr lang="en-US" altLang="ko-KR" sz="1100" dirty="0" smtClean="0"/>
              <a:t> 6</a:t>
            </a:r>
            <a:r>
              <a:rPr lang="ko-KR" altLang="en-US" sz="1100" dirty="0" smtClean="0"/>
              <a:t>일 </a:t>
            </a:r>
            <a:r>
              <a:rPr lang="en-US" altLang="ko-KR" sz="1100" dirty="0" smtClean="0"/>
              <a:t>( 1</a:t>
            </a:r>
            <a:r>
              <a:rPr lang="ko-KR" altLang="en-US" sz="1100" dirty="0" smtClean="0"/>
              <a:t>점</a:t>
            </a:r>
            <a:r>
              <a:rPr lang="en-US" altLang="ko-KR" sz="1100" dirty="0" smtClean="0"/>
              <a:t>) , 9</a:t>
            </a:r>
            <a:r>
              <a:rPr lang="ko-KR" altLang="en-US" sz="1100" dirty="0" smtClean="0"/>
              <a:t>일 </a:t>
            </a:r>
            <a:r>
              <a:rPr lang="en-US" altLang="ko-KR" sz="1100" dirty="0" smtClean="0"/>
              <a:t>( 5</a:t>
            </a:r>
            <a:r>
              <a:rPr lang="ko-KR" altLang="en-US" sz="1100" dirty="0" smtClean="0"/>
              <a:t>점 </a:t>
            </a:r>
            <a:r>
              <a:rPr lang="en-US" altLang="ko-KR" sz="1100" dirty="0" smtClean="0"/>
              <a:t>), 12</a:t>
            </a:r>
            <a:r>
              <a:rPr lang="ko-KR" altLang="en-US" sz="1100" dirty="0" smtClean="0"/>
              <a:t>일 </a:t>
            </a:r>
            <a:r>
              <a:rPr lang="en-US" altLang="ko-KR" sz="1100" dirty="0" smtClean="0"/>
              <a:t>( 8</a:t>
            </a:r>
            <a:r>
              <a:rPr lang="ko-KR" altLang="en-US" sz="1100" dirty="0" smtClean="0"/>
              <a:t>점</a:t>
            </a:r>
            <a:r>
              <a:rPr lang="en-US" altLang="ko-KR" sz="1100" dirty="0" smtClean="0"/>
              <a:t> </a:t>
            </a:r>
            <a:r>
              <a:rPr lang="en-US" altLang="ko-KR" sz="1100" dirty="0" smtClean="0"/>
              <a:t>)  </a:t>
            </a:r>
            <a:r>
              <a:rPr lang="ko-KR" altLang="en-US" sz="1100" dirty="0" smtClean="0"/>
              <a:t>총 </a:t>
            </a:r>
            <a:r>
              <a:rPr lang="en-US" altLang="ko-KR" sz="1100" dirty="0" smtClean="0"/>
              <a:t>14</a:t>
            </a:r>
            <a:r>
              <a:rPr lang="ko-KR" altLang="en-US" sz="1100" dirty="0" smtClean="0"/>
              <a:t>점</a:t>
            </a:r>
            <a:endParaRPr lang="en-US" altLang="ko-KR" sz="1100" dirty="0" smtClean="0"/>
          </a:p>
          <a:p>
            <a:r>
              <a:rPr lang="en-US" altLang="ko-KR" dirty="0" smtClean="0"/>
              <a:t>2.  </a:t>
            </a:r>
            <a:r>
              <a:rPr lang="ko-KR" altLang="en-US" dirty="0" smtClean="0"/>
              <a:t>발아가 된 후 크는 속도 </a:t>
            </a:r>
            <a:endParaRPr lang="en-US" altLang="ko-KR" dirty="0" smtClean="0"/>
          </a:p>
          <a:p>
            <a:r>
              <a:rPr lang="en-US" altLang="ko-KR" dirty="0" smtClean="0"/>
              <a:t>  -  </a:t>
            </a:r>
            <a:r>
              <a:rPr lang="ko-KR" altLang="en-US" sz="1100" dirty="0" smtClean="0"/>
              <a:t>평균 줄기가 크는 속도 </a:t>
            </a:r>
            <a:r>
              <a:rPr lang="en-US" altLang="ko-KR" sz="1100" dirty="0"/>
              <a:t> </a:t>
            </a:r>
            <a:r>
              <a:rPr lang="en-US" altLang="ko-KR" sz="1100" dirty="0" smtClean="0"/>
              <a:t>&gt;&gt;   5</a:t>
            </a:r>
            <a:r>
              <a:rPr lang="ko-KR" altLang="en-US" sz="1100" dirty="0" smtClean="0"/>
              <a:t>점</a:t>
            </a:r>
            <a:endParaRPr lang="en-US" altLang="ko-KR" dirty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평균 잎사귀 크기를 초과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-   </a:t>
            </a:r>
            <a:r>
              <a:rPr lang="ko-KR" altLang="en-US" sz="1100" dirty="0" smtClean="0"/>
              <a:t>해당 사항 없음</a:t>
            </a:r>
            <a:endParaRPr lang="en-US" altLang="ko-KR" sz="1100" dirty="0"/>
          </a:p>
          <a:p>
            <a:pPr marL="342900" indent="-342900">
              <a:buAutoNum type="arabicPeriod" startAt="4"/>
            </a:pPr>
            <a:r>
              <a:rPr lang="ko-KR" altLang="en-US" dirty="0" smtClean="0"/>
              <a:t>작물 재배 후 작물들을 </a:t>
            </a:r>
            <a:r>
              <a:rPr lang="ko-KR" altLang="en-US" dirty="0" smtClean="0"/>
              <a:t>뽑아 </a:t>
            </a:r>
            <a:r>
              <a:rPr lang="ko-KR" altLang="en-US" dirty="0" smtClean="0"/>
              <a:t>뿌리확인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-  </a:t>
            </a:r>
            <a:r>
              <a:rPr lang="en-US" altLang="ko-KR" sz="1100" dirty="0" smtClean="0"/>
              <a:t> 32</a:t>
            </a:r>
            <a:r>
              <a:rPr lang="ko-KR" altLang="en-US" sz="1100" dirty="0" smtClean="0"/>
              <a:t>점</a:t>
            </a:r>
            <a:endParaRPr lang="en-US" altLang="ko-KR" sz="1100" dirty="0" smtClean="0"/>
          </a:p>
        </p:txBody>
      </p:sp>
      <p:sp>
        <p:nvSpPr>
          <p:cNvPr id="37" name="아래쪽 화살표 36"/>
          <p:cNvSpPr/>
          <p:nvPr/>
        </p:nvSpPr>
        <p:spPr>
          <a:xfrm rot="16200000">
            <a:off x="10324242" y="7184452"/>
            <a:ext cx="691661" cy="572322"/>
          </a:xfrm>
          <a:prstGeom prst="down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909648" y="7146099"/>
            <a:ext cx="15610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300" dirty="0" smtClean="0"/>
              <a:t>51 </a:t>
            </a:r>
            <a:r>
              <a:rPr lang="ko-KR" altLang="en-US" sz="3300" dirty="0" smtClean="0"/>
              <a:t>점</a:t>
            </a:r>
            <a:endParaRPr lang="en-US" altLang="ko-KR" sz="3300" dirty="0" smtClean="0"/>
          </a:p>
          <a:p>
            <a:pPr algn="ctr"/>
            <a:r>
              <a:rPr lang="en-US" altLang="ko-KR" sz="1100" dirty="0" smtClean="0"/>
              <a:t>(</a:t>
            </a:r>
            <a:r>
              <a:rPr lang="ko-KR" altLang="en-US" sz="1100" dirty="0" smtClean="0"/>
              <a:t>최상의 데이터 </a:t>
            </a:r>
            <a:r>
              <a:rPr lang="en-US" altLang="ko-KR" sz="1100" dirty="0" smtClean="0"/>
              <a:t>86</a:t>
            </a:r>
            <a:r>
              <a:rPr lang="ko-KR" altLang="en-US" sz="1100" dirty="0" smtClean="0"/>
              <a:t>점</a:t>
            </a:r>
            <a:r>
              <a:rPr lang="en-US" altLang="ko-KR" sz="1100" dirty="0" smtClean="0"/>
              <a:t>)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61667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22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603757" y="680509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 smtClean="0">
                <a:latin typeface="+mn-ea"/>
              </a:rPr>
              <a:t>회귀 분석 </a:t>
            </a:r>
            <a:endParaRPr lang="ko-KR" altLang="en-US" sz="2000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65865" y="4481973"/>
            <a:ext cx="5409615" cy="538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모델링 그래프</a:t>
            </a:r>
            <a:r>
              <a:rPr lang="en-US" altLang="ko-KR" dirty="0">
                <a:latin typeface="+mn-ea"/>
              </a:rPr>
              <a:t/>
            </a:r>
            <a:br>
              <a:rPr lang="en-US" altLang="ko-KR" dirty="0">
                <a:latin typeface="+mn-ea"/>
              </a:rPr>
            </a:br>
            <a:r>
              <a:rPr lang="en-US" altLang="ko-KR" sz="1101" dirty="0">
                <a:latin typeface="+mn-ea"/>
              </a:rPr>
              <a:t>( Data</a:t>
            </a:r>
            <a:r>
              <a:rPr lang="ko-KR" altLang="en-US" sz="1101" dirty="0">
                <a:latin typeface="+mn-ea"/>
              </a:rPr>
              <a:t>에 맞는 분석모델을 알아보기 위한 그래프 </a:t>
            </a:r>
            <a:r>
              <a:rPr lang="en-US" altLang="ko-KR" sz="1101" dirty="0">
                <a:latin typeface="+mn-ea"/>
              </a:rPr>
              <a:t>/ </a:t>
            </a:r>
            <a:r>
              <a:rPr lang="en-US" altLang="ko-KR" sz="1101" dirty="0" smtClean="0">
                <a:latin typeface="+mn-ea"/>
              </a:rPr>
              <a:t>3</a:t>
            </a:r>
            <a:r>
              <a:rPr lang="ko-KR" altLang="en-US" sz="1101" dirty="0" smtClean="0">
                <a:latin typeface="+mn-ea"/>
              </a:rPr>
              <a:t>차 </a:t>
            </a:r>
            <a:r>
              <a:rPr lang="ko-KR" altLang="en-US" sz="1101" dirty="0">
                <a:latin typeface="+mn-ea"/>
              </a:rPr>
              <a:t>곡선 모델링이 좋음 </a:t>
            </a:r>
            <a:r>
              <a:rPr lang="en-US" altLang="ko-KR" sz="1101" dirty="0">
                <a:latin typeface="+mn-ea"/>
              </a:rPr>
              <a:t>)</a:t>
            </a:r>
            <a:endParaRPr lang="ko-KR" altLang="en-US" sz="1101" dirty="0"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18071" y="8883236"/>
            <a:ext cx="5409615" cy="538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회귀 </a:t>
            </a:r>
            <a:r>
              <a:rPr lang="ko-KR" altLang="en-US" dirty="0" smtClean="0">
                <a:latin typeface="+mn-ea"/>
              </a:rPr>
              <a:t>분석결과</a:t>
            </a:r>
            <a:r>
              <a:rPr lang="en-US" altLang="ko-KR" dirty="0">
                <a:latin typeface="+mn-ea"/>
              </a:rPr>
              <a:t/>
            </a:r>
            <a:br>
              <a:rPr lang="en-US" altLang="ko-KR" dirty="0">
                <a:latin typeface="+mn-ea"/>
              </a:rPr>
            </a:br>
            <a:r>
              <a:rPr lang="en-US" altLang="ko-KR" sz="1101" dirty="0">
                <a:latin typeface="+mn-ea"/>
              </a:rPr>
              <a:t>(  2</a:t>
            </a:r>
            <a:r>
              <a:rPr lang="ko-KR" altLang="en-US" sz="1101" dirty="0">
                <a:latin typeface="+mn-ea"/>
              </a:rPr>
              <a:t>차 곡선 모델을 사용한</a:t>
            </a:r>
            <a:r>
              <a:rPr lang="en-US" altLang="ko-KR" sz="1101" dirty="0">
                <a:latin typeface="+mn-ea"/>
              </a:rPr>
              <a:t> </a:t>
            </a:r>
            <a:r>
              <a:rPr lang="ko-KR" altLang="en-US" sz="1101" dirty="0">
                <a:latin typeface="+mn-ea"/>
              </a:rPr>
              <a:t>회귀분석 결과표 </a:t>
            </a:r>
            <a:r>
              <a:rPr lang="en-US" altLang="ko-KR" sz="1101" dirty="0">
                <a:latin typeface="+mn-ea"/>
              </a:rPr>
              <a:t>/ </a:t>
            </a:r>
            <a:r>
              <a:rPr lang="ko-KR" altLang="en-US" sz="1101" dirty="0" smtClean="0">
                <a:latin typeface="+mn-ea"/>
              </a:rPr>
              <a:t>수분의 </a:t>
            </a:r>
            <a:r>
              <a:rPr lang="ko-KR" altLang="en-US" sz="1101" dirty="0">
                <a:latin typeface="+mn-ea"/>
              </a:rPr>
              <a:t>중요성</a:t>
            </a:r>
            <a:r>
              <a:rPr lang="en-US" altLang="ko-KR" sz="1101" dirty="0">
                <a:latin typeface="+mn-ea"/>
              </a:rPr>
              <a:t>)</a:t>
            </a:r>
            <a:endParaRPr lang="ko-KR" altLang="en-US" sz="1101" dirty="0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45220" y="120110"/>
            <a:ext cx="2209442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52" y="681233"/>
            <a:ext cx="2025828" cy="51212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478968" y="73733"/>
            <a:ext cx="187569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Ⅳ</a:t>
            </a:r>
            <a:endParaRPr lang="ko-KR" altLang="en-US" sz="3200" dirty="0">
              <a:latin typeface="+mn-ea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25" name="직사각형 2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071" y="1293568"/>
            <a:ext cx="4902552" cy="289462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666" y="5368655"/>
            <a:ext cx="2674934" cy="312305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671" y="5112814"/>
            <a:ext cx="4709618" cy="3634737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40326" y="8565779"/>
            <a:ext cx="540961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회귀 </a:t>
            </a:r>
            <a:r>
              <a:rPr lang="ko-KR" altLang="en-US" dirty="0" smtClean="0">
                <a:latin typeface="+mn-ea"/>
              </a:rPr>
              <a:t>분석 정확도</a:t>
            </a:r>
            <a:r>
              <a:rPr lang="en-US" altLang="ko-KR" dirty="0">
                <a:latin typeface="+mn-ea"/>
              </a:rPr>
              <a:t/>
            </a:r>
            <a:br>
              <a:rPr lang="en-US" altLang="ko-KR" dirty="0">
                <a:latin typeface="+mn-ea"/>
              </a:rPr>
            </a:br>
            <a:r>
              <a:rPr lang="en-US" altLang="ko-KR" sz="1100" dirty="0" smtClean="0">
                <a:latin typeface="+mn-ea"/>
              </a:rPr>
              <a:t>(</a:t>
            </a:r>
            <a:r>
              <a:rPr lang="ko-KR" altLang="en-US" sz="1100" dirty="0" smtClean="0">
                <a:latin typeface="+mn-ea"/>
              </a:rPr>
              <a:t>분석 정확도 </a:t>
            </a:r>
            <a:r>
              <a:rPr lang="en-US" altLang="ko-KR" sz="1100" dirty="0" smtClean="0">
                <a:latin typeface="+mn-ea"/>
              </a:rPr>
              <a:t>75%</a:t>
            </a:r>
            <a:r>
              <a:rPr lang="ko-KR" altLang="en-US" sz="1100" dirty="0" smtClean="0">
                <a:latin typeface="+mn-ea"/>
              </a:rPr>
              <a:t>이상 으로서 유의미함</a:t>
            </a:r>
            <a:r>
              <a:rPr lang="en-US" altLang="ko-KR" sz="1100" dirty="0" smtClean="0">
                <a:latin typeface="+mn-ea"/>
              </a:rPr>
              <a:t>)</a:t>
            </a:r>
            <a:endParaRPr lang="ko-KR" altLang="en-US" sz="1100" dirty="0"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311" y="1293568"/>
            <a:ext cx="5202612" cy="289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4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23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5D112F47-12BC-49A5-A14D-9FAC50A2210B}"/>
              </a:ext>
            </a:extLst>
          </p:cNvPr>
          <p:cNvSpPr txBox="1"/>
          <p:nvPr/>
        </p:nvSpPr>
        <p:spPr>
          <a:xfrm>
            <a:off x="650649" y="733419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3. </a:t>
            </a:r>
            <a:r>
              <a:rPr lang="ko-KR" altLang="en-US" sz="2000" dirty="0" smtClean="0">
                <a:latin typeface="+mn-ea"/>
              </a:rPr>
              <a:t>분포 분석</a:t>
            </a:r>
            <a:endParaRPr lang="ko-KR" altLang="en-US" sz="2000" dirty="0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45220" y="120110"/>
            <a:ext cx="2209442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52" y="681233"/>
            <a:ext cx="2025828" cy="51212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5478968" y="73733"/>
            <a:ext cx="187569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분 석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+mn-ea"/>
              </a:rPr>
              <a:t>Ⅳ</a:t>
            </a:r>
            <a:endParaRPr lang="ko-KR" altLang="en-US" sz="3200" dirty="0">
              <a:latin typeface="+mn-ea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23" name="직사각형 22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748053"/>
              </p:ext>
            </p:extLst>
          </p:nvPr>
        </p:nvGraphicFramePr>
        <p:xfrm>
          <a:off x="742846" y="5744305"/>
          <a:ext cx="5673968" cy="2743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8492"/>
                <a:gridCol w="1418492"/>
                <a:gridCol w="1418492"/>
                <a:gridCol w="1418492"/>
              </a:tblGrid>
              <a:tr h="950255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>
                    <a:solidFill>
                      <a:srgbClr val="2E75B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4</a:t>
                      </a:r>
                      <a:r>
                        <a:rPr lang="ko-KR" altLang="en-US" sz="1800" dirty="0" smtClean="0"/>
                        <a:t>월 습도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45%)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5</a:t>
                      </a:r>
                      <a:r>
                        <a:rPr lang="ko-KR" altLang="en-US" sz="1800" dirty="0" smtClean="0"/>
                        <a:t>월 습도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55%)</a:t>
                      </a:r>
                      <a:endParaRPr lang="ko-KR" altLang="en-US" sz="1800" dirty="0" smtClean="0"/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7</a:t>
                      </a:r>
                      <a:r>
                        <a:rPr lang="ko-KR" altLang="en-US" sz="1800" dirty="0" smtClean="0"/>
                        <a:t>월 습도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68%)</a:t>
                      </a:r>
                      <a:endParaRPr lang="ko-KR" altLang="en-US" sz="1800" dirty="0" smtClean="0"/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</a:tr>
              <a:tr h="5976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하루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24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43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26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976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삼일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39.5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63</a:t>
                      </a:r>
                      <a:endParaRPr lang="ko-KR" altLang="en-US" sz="18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30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976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육일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26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43.5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24.5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405034"/>
              </p:ext>
            </p:extLst>
          </p:nvPr>
        </p:nvGraphicFramePr>
        <p:xfrm>
          <a:off x="6559319" y="1430213"/>
          <a:ext cx="5890588" cy="3180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2647"/>
                <a:gridCol w="1472647"/>
                <a:gridCol w="1472647"/>
                <a:gridCol w="1472647"/>
              </a:tblGrid>
              <a:tr h="1245056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>
                    <a:solidFill>
                      <a:srgbClr val="2E75B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4</a:t>
                      </a:r>
                      <a:r>
                        <a:rPr lang="ko-KR" altLang="en-US" sz="1800" dirty="0" smtClean="0"/>
                        <a:t>월 온도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10</a:t>
                      </a:r>
                      <a:r>
                        <a:rPr lang="ko-KR" altLang="en-US" sz="1800" dirty="0" smtClean="0"/>
                        <a:t>℃</a:t>
                      </a:r>
                      <a:r>
                        <a:rPr lang="en-US" altLang="ko-KR" sz="1800" dirty="0" smtClean="0"/>
                        <a:t>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5</a:t>
                      </a:r>
                      <a:r>
                        <a:rPr lang="ko-KR" altLang="en-US" sz="1800" dirty="0" smtClean="0"/>
                        <a:t>월 온도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 </a:t>
                      </a:r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18</a:t>
                      </a:r>
                      <a:r>
                        <a:rPr lang="ko-KR" altLang="en-US" sz="1800" dirty="0" smtClean="0"/>
                        <a:t>℃</a:t>
                      </a:r>
                      <a:r>
                        <a:rPr lang="en-US" altLang="ko-KR" sz="1800" dirty="0" smtClean="0"/>
                        <a:t>)</a:t>
                      </a:r>
                      <a:endParaRPr lang="ko-KR" altLang="en-US" sz="1800" dirty="0" smtClean="0"/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7</a:t>
                      </a:r>
                      <a:r>
                        <a:rPr lang="ko-KR" altLang="en-US" sz="1800" dirty="0" smtClean="0"/>
                        <a:t>월</a:t>
                      </a:r>
                      <a:r>
                        <a:rPr lang="ko-KR" altLang="en-US" sz="1800" baseline="0" dirty="0" smtClean="0"/>
                        <a:t> 온도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평균 </a:t>
                      </a:r>
                      <a:r>
                        <a:rPr lang="en-US" altLang="ko-KR" sz="1800" dirty="0" smtClean="0"/>
                        <a:t>28</a:t>
                      </a:r>
                      <a:r>
                        <a:rPr lang="ko-KR" altLang="en-US" sz="1800" dirty="0" smtClean="0"/>
                        <a:t>℃</a:t>
                      </a:r>
                      <a:r>
                        <a:rPr lang="en-US" altLang="ko-KR" sz="1800" dirty="0" smtClean="0"/>
                        <a:t>)</a:t>
                      </a:r>
                      <a:endParaRPr lang="ko-KR" altLang="en-US" sz="1800" dirty="0" smtClean="0"/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</a:tr>
              <a:tr h="967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암막</a:t>
                      </a:r>
                      <a:r>
                        <a:rPr lang="ko-KR" altLang="en-US" sz="1800" dirty="0" smtClean="0"/>
                        <a:t> 커튼 有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14.75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23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14.5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967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암막</a:t>
                      </a:r>
                      <a:r>
                        <a:rPr lang="ko-KR" altLang="en-US" sz="1800" dirty="0" smtClean="0"/>
                        <a:t> 커튼 無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30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51.75</a:t>
                      </a:r>
                      <a:endParaRPr lang="ko-KR" altLang="en-US" sz="18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30.25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82359"/>
              </p:ext>
            </p:extLst>
          </p:nvPr>
        </p:nvGraphicFramePr>
        <p:xfrm>
          <a:off x="742846" y="1430215"/>
          <a:ext cx="5818988" cy="3071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4747"/>
                <a:gridCol w="1454747"/>
                <a:gridCol w="1454747"/>
                <a:gridCol w="1454747"/>
              </a:tblGrid>
              <a:tr h="776082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>
                    <a:solidFill>
                      <a:srgbClr val="2E75B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하루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32075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dirty="0" smtClean="0"/>
                    </a:p>
                    <a:p>
                      <a:pPr marL="0" marR="0" indent="0" algn="ctr" defTabSz="132075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/>
                        <a:t>삼일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육일 </a:t>
                      </a:r>
                      <a:r>
                        <a:rPr lang="en-US" altLang="ko-KR" sz="1800" dirty="0" smtClean="0"/>
                        <a:t>1</a:t>
                      </a:r>
                      <a:r>
                        <a:rPr lang="ko-KR" altLang="en-US" sz="1800" dirty="0" smtClean="0"/>
                        <a:t>번</a:t>
                      </a:r>
                      <a:endParaRPr lang="ko-KR" altLang="en-US" sz="1800" dirty="0"/>
                    </a:p>
                  </a:txBody>
                  <a:tcPr/>
                </a:tc>
              </a:tr>
              <a:tr h="1147683"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err="1" smtClean="0"/>
                        <a:t>암막</a:t>
                      </a:r>
                      <a:r>
                        <a:rPr lang="ko-KR" altLang="en-US" sz="1800" dirty="0" smtClean="0"/>
                        <a:t> 커튼 有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20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31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18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1147683"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err="1" smtClean="0"/>
                        <a:t>암막</a:t>
                      </a:r>
                      <a:r>
                        <a:rPr lang="ko-KR" altLang="en-US" sz="1800" dirty="0" smtClean="0"/>
                        <a:t> 커튼 無</a:t>
                      </a:r>
                      <a:endParaRPr lang="ko-KR" altLang="en-US" sz="1800" dirty="0"/>
                    </a:p>
                  </a:txBody>
                  <a:tcPr>
                    <a:solidFill>
                      <a:srgbClr val="6ADA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41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63</a:t>
                      </a:r>
                      <a:endParaRPr lang="ko-KR" altLang="en-US" sz="18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45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6" name="직선 연결선 5"/>
          <p:cNvCxnSpPr/>
          <p:nvPr/>
        </p:nvCxnSpPr>
        <p:spPr>
          <a:xfrm>
            <a:off x="777198" y="1466265"/>
            <a:ext cx="1379900" cy="678831"/>
          </a:xfrm>
          <a:prstGeom prst="line">
            <a:avLst/>
          </a:prstGeom>
          <a:ln w="25400">
            <a:solidFill>
              <a:srgbClr val="353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742846" y="5767754"/>
            <a:ext cx="1419996" cy="914400"/>
          </a:xfrm>
          <a:prstGeom prst="line">
            <a:avLst/>
          </a:prstGeom>
          <a:ln w="25400">
            <a:solidFill>
              <a:srgbClr val="353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6592582" y="1430215"/>
            <a:ext cx="1437726" cy="1172308"/>
          </a:xfrm>
          <a:prstGeom prst="line">
            <a:avLst/>
          </a:prstGeom>
          <a:ln w="25400">
            <a:solidFill>
              <a:srgbClr val="353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345151" y="1430215"/>
            <a:ext cx="203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</a:rPr>
              <a:t>토양수분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2207" y="1827445"/>
            <a:ext cx="690227" cy="281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</a:rPr>
              <a:t>조도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302580" y="1504280"/>
            <a:ext cx="58705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</a:rPr>
              <a:t>온</a:t>
            </a:r>
            <a:r>
              <a:rPr lang="ko-KR" altLang="en-US" sz="1500" dirty="0" smtClean="0">
                <a:solidFill>
                  <a:schemeClr val="bg1"/>
                </a:solidFill>
              </a:rPr>
              <a:t>도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650300" y="2095515"/>
            <a:ext cx="6522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</a:rPr>
              <a:t>조도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98038" y="6358989"/>
            <a:ext cx="23263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smtClean="0">
                <a:solidFill>
                  <a:schemeClr val="bg1"/>
                </a:solidFill>
              </a:rPr>
              <a:t>토양수분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94573" y="5785304"/>
            <a:ext cx="23263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</a:rPr>
              <a:t>습도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36209" y="4743820"/>
            <a:ext cx="3142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토양수분 </a:t>
            </a:r>
            <a:r>
              <a:rPr lang="en-US" altLang="ko-KR" dirty="0" smtClean="0"/>
              <a:t>X </a:t>
            </a:r>
            <a:r>
              <a:rPr lang="ko-KR" altLang="en-US" dirty="0" smtClean="0"/>
              <a:t>조도 결과 분석표</a:t>
            </a:r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336209" y="4743820"/>
            <a:ext cx="3142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토양수분 </a:t>
            </a:r>
            <a:r>
              <a:rPr lang="en-US" altLang="ko-KR" dirty="0" smtClean="0"/>
              <a:t>X </a:t>
            </a:r>
            <a:r>
              <a:rPr lang="ko-KR" altLang="en-US" dirty="0" smtClean="0"/>
              <a:t>조도 결과 분석표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502548" y="4743820"/>
            <a:ext cx="3142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월별온도  </a:t>
            </a:r>
            <a:r>
              <a:rPr lang="en-US" altLang="ko-KR" dirty="0" smtClean="0"/>
              <a:t>X  </a:t>
            </a:r>
            <a:r>
              <a:rPr lang="ko-KR" altLang="en-US" dirty="0" smtClean="0"/>
              <a:t>조도 결과 분석표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365058" y="8633909"/>
            <a:ext cx="3742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월별습도  </a:t>
            </a:r>
            <a:r>
              <a:rPr lang="en-US" altLang="ko-KR" dirty="0" smtClean="0"/>
              <a:t>X  </a:t>
            </a:r>
            <a:r>
              <a:rPr lang="ko-KR" altLang="en-US" dirty="0" smtClean="0"/>
              <a:t>토양수분 결과 분석표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91551" y="6205745"/>
            <a:ext cx="57738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분포분석을 </a:t>
            </a:r>
            <a:r>
              <a:rPr lang="ko-KR" altLang="en-US" dirty="0" smtClean="0"/>
              <a:t>한 결과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토양수분의 경우 </a:t>
            </a:r>
            <a:r>
              <a:rPr lang="ko-KR" altLang="en-US" dirty="0" err="1" smtClean="0"/>
              <a:t>삼일에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번</a:t>
            </a:r>
            <a:endParaRPr lang="en-US" altLang="ko-KR" dirty="0" smtClean="0"/>
          </a:p>
          <a:p>
            <a:r>
              <a:rPr lang="ko-KR" altLang="en-US" dirty="0" smtClean="0"/>
              <a:t>온도의 경우 </a:t>
            </a:r>
            <a:r>
              <a:rPr lang="ko-KR" altLang="en-US" dirty="0" smtClean="0"/>
              <a:t>평균 </a:t>
            </a:r>
            <a:r>
              <a:rPr lang="en-US" altLang="ko-KR" dirty="0" smtClean="0"/>
              <a:t>18</a:t>
            </a:r>
            <a:r>
              <a:rPr lang="ko-KR" altLang="en-US" dirty="0" smtClean="0"/>
              <a:t>℃</a:t>
            </a:r>
            <a:endParaRPr lang="en-US" altLang="ko-KR" dirty="0" smtClean="0"/>
          </a:p>
          <a:p>
            <a:r>
              <a:rPr lang="ko-KR" altLang="en-US" dirty="0" smtClean="0"/>
              <a:t>습도의 경우 </a:t>
            </a:r>
            <a:r>
              <a:rPr lang="ko-KR" altLang="en-US" dirty="0" smtClean="0"/>
              <a:t>평균 </a:t>
            </a:r>
            <a:r>
              <a:rPr lang="en-US" altLang="ko-KR" dirty="0" smtClean="0"/>
              <a:t>55 % </a:t>
            </a:r>
          </a:p>
          <a:p>
            <a:r>
              <a:rPr lang="ko-KR" altLang="en-US" dirty="0" smtClean="0"/>
              <a:t>조도의 경우 </a:t>
            </a:r>
            <a:r>
              <a:rPr lang="ko-KR" altLang="en-US" dirty="0" err="1" smtClean="0"/>
              <a:t>암막</a:t>
            </a:r>
            <a:r>
              <a:rPr lang="ko-KR" altLang="en-US" dirty="0" smtClean="0"/>
              <a:t> 커튼 이 </a:t>
            </a:r>
            <a:r>
              <a:rPr lang="ko-KR" altLang="en-US" dirty="0" smtClean="0"/>
              <a:t>없는 것이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최상의 작물을 키울 수 있는 환경이라는 걸 알 수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452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208000" cy="5263662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241" y="6067543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482871" y="7100460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 연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10463353" y="4173569"/>
            <a:ext cx="2654518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PART Ⅴ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513813" y="6067544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Ⅴ</a:t>
            </a:r>
            <a:endParaRPr lang="ko-KR" altLang="en-US" sz="4400" dirty="0"/>
          </a:p>
        </p:txBody>
      </p:sp>
      <p:pic>
        <p:nvPicPr>
          <p:cNvPr id="16" name="그림 1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9492"/>
            <a:ext cx="13208000" cy="28651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1490" y="3042505"/>
            <a:ext cx="672234" cy="4392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2505" y="2913553"/>
            <a:ext cx="672234" cy="4392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1666" y="2738583"/>
            <a:ext cx="354978" cy="4437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9092" y="3131075"/>
            <a:ext cx="549340" cy="333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4262" y="2920062"/>
            <a:ext cx="549340" cy="333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0816" y="2791109"/>
            <a:ext cx="549340" cy="333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5276" y="2779386"/>
            <a:ext cx="549340" cy="333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6018" y="2744217"/>
            <a:ext cx="549340" cy="333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997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208000" cy="5486400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252" y="6606804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390882" y="7639719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10393015" y="4390446"/>
            <a:ext cx="2654518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PART Ⅵ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421824" y="6606805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Ⅵ</a:t>
            </a:r>
            <a:endParaRPr lang="ko-KR" altLang="en-US" sz="4400" dirty="0"/>
          </a:p>
        </p:txBody>
      </p:sp>
      <p:pic>
        <p:nvPicPr>
          <p:cNvPr id="16" name="그림 1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9492"/>
            <a:ext cx="13208000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26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14E0AE23-0839-4768-B14B-FED73FC5DAB3}"/>
              </a:ext>
            </a:extLst>
          </p:cNvPr>
          <p:cNvSpPr txBox="1"/>
          <p:nvPr/>
        </p:nvSpPr>
        <p:spPr>
          <a:xfrm>
            <a:off x="509972" y="63361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1. </a:t>
            </a:r>
            <a:r>
              <a:rPr lang="ko-KR" altLang="en-US" sz="2000" dirty="0">
                <a:latin typeface="+mn-ea"/>
              </a:rPr>
              <a:t>시스템 요구사항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74117CE-36B3-4ED3-A9BE-881C6351DCAF}"/>
              </a:ext>
            </a:extLst>
          </p:cNvPr>
          <p:cNvSpPr txBox="1"/>
          <p:nvPr/>
        </p:nvSpPr>
        <p:spPr>
          <a:xfrm>
            <a:off x="3681325" y="2837773"/>
            <a:ext cx="581207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+mn-ea"/>
              </a:rPr>
              <a:t>스마트 농업의 성장 한계를 극복하고 </a:t>
            </a:r>
            <a:r>
              <a:rPr lang="en-US" altLang="ko-KR" sz="2000" dirty="0">
                <a:latin typeface="+mn-ea"/>
              </a:rPr>
              <a:t>6</a:t>
            </a:r>
            <a:r>
              <a:rPr lang="ko-KR" altLang="en-US" sz="2000" dirty="0">
                <a:latin typeface="+mn-ea"/>
              </a:rPr>
              <a:t>차 </a:t>
            </a:r>
            <a:r>
              <a:rPr lang="en-US" altLang="ko-KR" sz="2000" dirty="0">
                <a:latin typeface="+mn-ea"/>
              </a:rPr>
              <a:t>+ α </a:t>
            </a:r>
            <a:r>
              <a:rPr lang="ko-KR" altLang="en-US" sz="2000" dirty="0">
                <a:latin typeface="+mn-ea"/>
              </a:rPr>
              <a:t>산업으로 발전하는 가장 핵심적인 현실적 대안</a:t>
            </a: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+mn-ea"/>
              </a:rPr>
              <a:t>노지재배의 가이드라인 형성</a:t>
            </a: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+mn-ea"/>
              </a:rPr>
              <a:t>데이터 분석을 기반으로 최상의 품질 재배로 실질소득향상기대</a:t>
            </a: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+mn-ea"/>
              </a:rPr>
              <a:t>일정한 데이터를 활용하여 품질의 일관성 유지</a:t>
            </a:r>
            <a:endParaRPr lang="en-US" altLang="ko-KR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ko-KR" altLang="en-US" sz="2000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+mn-ea"/>
              </a:rPr>
              <a:t>정확한 예측을 통한 농업 생산성 유지 및 농가인구 감소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지방소멸위기 극복</a:t>
            </a:r>
            <a:endParaRPr lang="en-US" altLang="ko-KR" sz="2000" dirty="0">
              <a:latin typeface="+mn-ea"/>
            </a:endParaRPr>
          </a:p>
          <a:p>
            <a:pPr fontAlgn="base"/>
            <a:endParaRPr lang="en-US" altLang="ko-KR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dirty="0">
                <a:latin typeface="+mn-ea"/>
              </a:rPr>
              <a:t>첨단기술을 활용한 스마트 농업 보편화 등 미래 농업환경이 크게 변화될 것으로 전망 됨</a:t>
            </a: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en-US" altLang="ko-KR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r>
              <a:rPr lang="ko-KR" altLang="en-US" dirty="0">
                <a:latin typeface="+mn-ea"/>
              </a:rPr>
              <a:t>죽어가는 농촌에 활력을 불러 올 수 있는 원동력으로 작용할 것</a:t>
            </a:r>
            <a:endParaRPr lang="en-US" altLang="ko-KR" dirty="0">
              <a:latin typeface="+mn-ea"/>
            </a:endParaRPr>
          </a:p>
          <a:p>
            <a:pPr marL="342832" indent="-342832" fontAlgn="base">
              <a:buFont typeface="Wingdings" panose="05000000000000000000" pitchFamily="2" charset="2"/>
              <a:buChar char="u"/>
            </a:pPr>
            <a:endParaRPr lang="ko-KR" altLang="en-US" sz="2000" dirty="0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92623" y="1901805"/>
            <a:ext cx="527450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700" b="1" dirty="0"/>
              <a:t>기대효과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1" name="직사각형 10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3" name="직사각형 12"/>
          <p:cNvSpPr/>
          <p:nvPr/>
        </p:nvSpPr>
        <p:spPr>
          <a:xfrm>
            <a:off x="5145220" y="120110"/>
            <a:ext cx="2756134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51" y="681232"/>
            <a:ext cx="2507371" cy="63385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5478968" y="73733"/>
            <a:ext cx="2527894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기대 효과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45168" y="80955"/>
            <a:ext cx="568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Ⅵ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9064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C2C3C580-581C-402C-869D-DC96A12C9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27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07680E2-B9EC-4966-B76C-F11B3C774437}"/>
              </a:ext>
            </a:extLst>
          </p:cNvPr>
          <p:cNvSpPr/>
          <p:nvPr/>
        </p:nvSpPr>
        <p:spPr>
          <a:xfrm>
            <a:off x="1061087" y="1444510"/>
            <a:ext cx="1227909" cy="12279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AACC2C82-F97A-4F6D-83F1-CAD473E4ABDE}"/>
              </a:ext>
            </a:extLst>
          </p:cNvPr>
          <p:cNvSpPr/>
          <p:nvPr/>
        </p:nvSpPr>
        <p:spPr>
          <a:xfrm>
            <a:off x="1751983" y="2119781"/>
            <a:ext cx="821253" cy="821253"/>
          </a:xfrm>
          <a:prstGeom prst="rect">
            <a:avLst/>
          </a:prstGeom>
          <a:solidFill>
            <a:srgbClr val="353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F691AA63-ADA1-4687-92F5-A80AD50C064E}"/>
              </a:ext>
            </a:extLst>
          </p:cNvPr>
          <p:cNvSpPr/>
          <p:nvPr/>
        </p:nvSpPr>
        <p:spPr>
          <a:xfrm>
            <a:off x="1926154" y="2293954"/>
            <a:ext cx="472911" cy="472911"/>
          </a:xfrm>
          <a:prstGeom prst="rect">
            <a:avLst/>
          </a:prstGeom>
          <a:solidFill>
            <a:srgbClr val="88B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69492" y="2941034"/>
            <a:ext cx="7221416" cy="1076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1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이상 </a:t>
            </a:r>
            <a:r>
              <a:rPr lang="en-US" altLang="ko-KR" sz="3199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31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조</a:t>
            </a:r>
            <a:r>
              <a:rPr lang="ko-KR" altLang="en-US" sz="3199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의 </a:t>
            </a:r>
            <a:r>
              <a:rPr lang="ko-KR" altLang="en-US" sz="31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발표를 마치겠습니다</a:t>
            </a:r>
            <a:r>
              <a:rPr lang="en-US" altLang="ko-KR" sz="31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/>
            <a:r>
              <a:rPr lang="ko-KR" altLang="en-US" sz="31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경청해주셔서 감사합니다</a:t>
            </a:r>
            <a:r>
              <a:rPr lang="en-US" altLang="ko-KR" sz="2799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9" name="Picture 2" descr="q&amp;a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092" y="5177035"/>
            <a:ext cx="4858308" cy="273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339969" y="105508"/>
            <a:ext cx="12954000" cy="79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10454364" y="1444510"/>
            <a:ext cx="1918081" cy="768391"/>
            <a:chOff x="4718361" y="188100"/>
            <a:chExt cx="1918080" cy="768391"/>
          </a:xfrm>
        </p:grpSpPr>
        <p:sp>
          <p:nvSpPr>
            <p:cNvPr id="13" name="직사각형 12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469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05921" y="-4405921"/>
            <a:ext cx="4396156" cy="13208000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375" y="5868250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555005" y="6901167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서 </a:t>
            </a:r>
            <a:r>
              <a:rPr lang="ko-KR" altLang="en-US" sz="3199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론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8880741" y="3344301"/>
            <a:ext cx="262186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 </a:t>
            </a:r>
            <a:r>
              <a:rPr lang="en-US" altLang="ko-KR" sz="4799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Ⅰ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585947" y="5868251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+mn-ea"/>
              </a:rPr>
              <a:t>Ⅰ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23" name="그림 22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D38C6970-6CC2-4200-BA4B-C9565116C1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9489"/>
            <a:ext cx="13208000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0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521130" y="9393534"/>
            <a:ext cx="2263576" cy="226029"/>
          </a:xfrm>
        </p:spPr>
        <p:txBody>
          <a:bodyPr/>
          <a:lstStyle/>
          <a:p>
            <a:r>
              <a:rPr lang="en-US"/>
              <a:t>4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2F6CE54B-2C90-486D-A587-0CD715B3EB3B}"/>
              </a:ext>
            </a:extLst>
          </p:cNvPr>
          <p:cNvSpPr txBox="1"/>
          <p:nvPr/>
        </p:nvSpPr>
        <p:spPr>
          <a:xfrm>
            <a:off x="666222" y="628710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필요성 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xmlns="" id="{2C3C3AB2-5D34-46B7-A90D-089FEA4ACC5F}"/>
              </a:ext>
            </a:extLst>
          </p:cNvPr>
          <p:cNvGrpSpPr/>
          <p:nvPr/>
        </p:nvGrpSpPr>
        <p:grpSpPr>
          <a:xfrm>
            <a:off x="666222" y="1214211"/>
            <a:ext cx="11936086" cy="1877179"/>
            <a:chOff x="359523" y="1191623"/>
            <a:chExt cx="6188216" cy="1737417"/>
          </a:xfrm>
        </p:grpSpPr>
        <p:pic>
          <p:nvPicPr>
            <p:cNvPr id="4" name="그림 3" descr="잔디, 실외, 앉아있는, 평야이(가) 표시된 사진&#10;&#10;자동 생성된 설명">
              <a:extLst>
                <a:ext uri="{FF2B5EF4-FFF2-40B4-BE49-F238E27FC236}">
                  <a16:creationId xmlns:a16="http://schemas.microsoft.com/office/drawing/2014/main" xmlns="" id="{CDEBB534-839D-4D68-A0EE-49AF8ADB3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523" y="1212225"/>
              <a:ext cx="2109216" cy="1696213"/>
            </a:xfrm>
            <a:prstGeom prst="rect">
              <a:avLst/>
            </a:prstGeom>
          </p:spPr>
        </p:pic>
        <p:pic>
          <p:nvPicPr>
            <p:cNvPr id="7" name="그림 6" descr="잔디, 실외, 산호, 동물이(가) 표시된 사진&#10;&#10;자동 생성된 설명">
              <a:extLst>
                <a:ext uri="{FF2B5EF4-FFF2-40B4-BE49-F238E27FC236}">
                  <a16:creationId xmlns:a16="http://schemas.microsoft.com/office/drawing/2014/main" xmlns="" id="{B2F8F10F-22CA-4CC4-9625-5868989BD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8739" y="1191623"/>
              <a:ext cx="2273949" cy="1716815"/>
            </a:xfrm>
            <a:prstGeom prst="rect">
              <a:avLst/>
            </a:prstGeom>
          </p:spPr>
        </p:pic>
        <p:pic>
          <p:nvPicPr>
            <p:cNvPr id="9" name="그림 8" descr="돌, 바위, 벽돌, 실외이(가) 표시된 사진&#10;&#10;자동 생성된 설명">
              <a:extLst>
                <a:ext uri="{FF2B5EF4-FFF2-40B4-BE49-F238E27FC236}">
                  <a16:creationId xmlns:a16="http://schemas.microsoft.com/office/drawing/2014/main" xmlns="" id="{795FBF86-154C-4C80-9FA4-965B02673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689" y="1212225"/>
              <a:ext cx="1805050" cy="1716815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xmlns="" id="{E20E7304-C184-480F-8EDB-50BE2F69BDAD}"/>
              </a:ext>
            </a:extLst>
          </p:cNvPr>
          <p:cNvGrpSpPr/>
          <p:nvPr/>
        </p:nvGrpSpPr>
        <p:grpSpPr>
          <a:xfrm>
            <a:off x="679938" y="2945267"/>
            <a:ext cx="11879426" cy="1872917"/>
            <a:chOff x="359523" y="2900191"/>
            <a:chExt cx="6158843" cy="1733472"/>
          </a:xfrm>
        </p:grpSpPr>
        <p:pic>
          <p:nvPicPr>
            <p:cNvPr id="11" name="그림 10" descr="잔디, 실외, 평야, 녹색이(가) 표시된 사진&#10;&#10;자동 생성된 설명">
              <a:extLst>
                <a:ext uri="{FF2B5EF4-FFF2-40B4-BE49-F238E27FC236}">
                  <a16:creationId xmlns:a16="http://schemas.microsoft.com/office/drawing/2014/main" xmlns="" id="{80E7350C-157E-4D21-9052-B8146B060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523" y="2916848"/>
              <a:ext cx="2109216" cy="1716815"/>
            </a:xfrm>
            <a:prstGeom prst="rect">
              <a:avLst/>
            </a:prstGeom>
          </p:spPr>
        </p:pic>
        <p:pic>
          <p:nvPicPr>
            <p:cNvPr id="13" name="그림 12" descr="실외, 식물, 잔디, 녹색이(가) 표시된 사진&#10;&#10;자동 생성된 설명">
              <a:extLst>
                <a:ext uri="{FF2B5EF4-FFF2-40B4-BE49-F238E27FC236}">
                  <a16:creationId xmlns:a16="http://schemas.microsoft.com/office/drawing/2014/main" xmlns="" id="{8D2F7355-FCD4-46DC-878B-6E56F6483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8739" y="2919163"/>
              <a:ext cx="2273948" cy="1714500"/>
            </a:xfrm>
            <a:prstGeom prst="rect">
              <a:avLst/>
            </a:prstGeom>
          </p:spPr>
        </p:pic>
        <p:pic>
          <p:nvPicPr>
            <p:cNvPr id="15" name="그림 14" descr="녹색, 브로콜리, 조각, 닫기이(가) 표시된 사진&#10;&#10;자동 생성된 설명">
              <a:extLst>
                <a:ext uri="{FF2B5EF4-FFF2-40B4-BE49-F238E27FC236}">
                  <a16:creationId xmlns:a16="http://schemas.microsoft.com/office/drawing/2014/main" xmlns="" id="{EC2668EC-158C-4E0B-A3A6-681986A3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687" y="2900191"/>
              <a:ext cx="1775679" cy="1733472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FCFD2D2B-3E5D-4CCB-B9DD-0B2584FF9B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22" y="4808205"/>
            <a:ext cx="11893142" cy="481135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659062E-95AA-45F3-99A4-6A0CB809947B}"/>
              </a:ext>
            </a:extLst>
          </p:cNvPr>
          <p:cNvSpPr/>
          <p:nvPr/>
        </p:nvSpPr>
        <p:spPr>
          <a:xfrm>
            <a:off x="3808822" y="2880048"/>
            <a:ext cx="6619387" cy="43338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500" b="1" dirty="0">
                <a:solidFill>
                  <a:srgbClr val="0070C0"/>
                </a:solidFill>
              </a:rPr>
              <a:t>시중에 판매</a:t>
            </a:r>
            <a:r>
              <a:rPr lang="en-US" altLang="ko-KR" sz="3500" b="1" dirty="0">
                <a:solidFill>
                  <a:srgbClr val="0070C0"/>
                </a:solidFill>
              </a:rPr>
              <a:t>/</a:t>
            </a:r>
            <a:r>
              <a:rPr lang="ko-KR" altLang="en-US" sz="3500" b="1" dirty="0">
                <a:solidFill>
                  <a:srgbClr val="0070C0"/>
                </a:solidFill>
              </a:rPr>
              <a:t>재배되는 </a:t>
            </a:r>
            <a:endParaRPr lang="en-US" altLang="ko-KR" sz="3500" b="1" dirty="0">
              <a:solidFill>
                <a:srgbClr val="0070C0"/>
              </a:solidFill>
            </a:endParaRPr>
          </a:p>
          <a:p>
            <a:pPr algn="ctr"/>
            <a:r>
              <a:rPr lang="ko-KR" altLang="en-US" sz="3500" b="1" dirty="0">
                <a:solidFill>
                  <a:srgbClr val="0070C0"/>
                </a:solidFill>
              </a:rPr>
              <a:t>작물들은 종류는 </a:t>
            </a:r>
            <a:endParaRPr lang="en-US" altLang="ko-KR" sz="3500" b="1" dirty="0">
              <a:solidFill>
                <a:srgbClr val="0070C0"/>
              </a:solidFill>
            </a:endParaRPr>
          </a:p>
          <a:p>
            <a:pPr algn="ctr"/>
            <a:r>
              <a:rPr lang="ko-KR" altLang="en-US" sz="3500" b="1" dirty="0">
                <a:solidFill>
                  <a:srgbClr val="0070C0"/>
                </a:solidFill>
              </a:rPr>
              <a:t>굉장히 다양하며</a:t>
            </a:r>
            <a:r>
              <a:rPr lang="en-US" altLang="ko-KR" sz="3500" b="1" dirty="0">
                <a:solidFill>
                  <a:srgbClr val="0070C0"/>
                </a:solidFill>
              </a:rPr>
              <a:t>, </a:t>
            </a:r>
          </a:p>
          <a:p>
            <a:pPr algn="ctr"/>
            <a:r>
              <a:rPr lang="ko-KR" altLang="en-US" sz="3500" b="1" dirty="0">
                <a:solidFill>
                  <a:srgbClr val="0070C0"/>
                </a:solidFill>
              </a:rPr>
              <a:t>다수 작물들의 생장 조건을</a:t>
            </a:r>
            <a:endParaRPr lang="en-US" altLang="ko-KR" sz="3500" b="1" dirty="0">
              <a:solidFill>
                <a:srgbClr val="0070C0"/>
              </a:solidFill>
            </a:endParaRPr>
          </a:p>
          <a:p>
            <a:pPr algn="ctr"/>
            <a:r>
              <a:rPr lang="ko-KR" altLang="en-US" sz="3500" b="1" dirty="0">
                <a:solidFill>
                  <a:srgbClr val="0070C0"/>
                </a:solidFill>
              </a:rPr>
              <a:t> 파악하기 위해서는 규격화된 작물의 데이터가 필요하다</a:t>
            </a:r>
            <a:r>
              <a:rPr lang="en-US" altLang="ko-KR" sz="3500" b="1" dirty="0">
                <a:solidFill>
                  <a:srgbClr val="0070C0"/>
                </a:solidFill>
              </a:rPr>
              <a:t>.</a:t>
            </a:r>
            <a:endParaRPr lang="ko-KR" altLang="en-US" sz="3500" b="1" dirty="0">
              <a:solidFill>
                <a:srgbClr val="0070C0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10959753" y="355728"/>
            <a:ext cx="1918081" cy="768391"/>
            <a:chOff x="4718361" y="188100"/>
            <a:chExt cx="1918080" cy="768391"/>
          </a:xfrm>
        </p:grpSpPr>
        <p:sp>
          <p:nvSpPr>
            <p:cNvPr id="34" name="직사각형 33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서 </a:t>
            </a:r>
            <a:r>
              <a:rPr lang="ko-KR" altLang="en-US" sz="3199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론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110118" y="110441"/>
            <a:ext cx="7022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b="1" dirty="0">
                <a:latin typeface="+mn-ea"/>
              </a:rPr>
              <a:t>Ⅰ.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6586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5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E394DB9E-507F-4852-A981-F2A55F4CE216}"/>
              </a:ext>
            </a:extLst>
          </p:cNvPr>
          <p:cNvSpPr txBox="1"/>
          <p:nvPr/>
        </p:nvSpPr>
        <p:spPr>
          <a:xfrm>
            <a:off x="686062" y="700542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2. </a:t>
            </a:r>
            <a:r>
              <a:rPr lang="ko-KR" altLang="en-US" sz="2000" dirty="0" smtClean="0">
                <a:latin typeface="+mn-ea"/>
              </a:rPr>
              <a:t>작물</a:t>
            </a:r>
            <a:r>
              <a:rPr lang="ko-KR" altLang="en-US" sz="2000" dirty="0" smtClean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선정</a:t>
            </a:r>
          </a:p>
        </p:txBody>
      </p:sp>
      <p:grpSp>
        <p:nvGrpSpPr>
          <p:cNvPr id="180" name="그룹 179">
            <a:extLst>
              <a:ext uri="{FF2B5EF4-FFF2-40B4-BE49-F238E27FC236}">
                <a16:creationId xmlns:a16="http://schemas.microsoft.com/office/drawing/2014/main" xmlns="" id="{2E8C0422-EE25-4A66-9BE6-94DE7F93C7D3}"/>
              </a:ext>
            </a:extLst>
          </p:cNvPr>
          <p:cNvGrpSpPr/>
          <p:nvPr/>
        </p:nvGrpSpPr>
        <p:grpSpPr>
          <a:xfrm>
            <a:off x="4495003" y="6452031"/>
            <a:ext cx="6796722" cy="3103274"/>
            <a:chOff x="2034539" y="1050305"/>
            <a:chExt cx="8122921" cy="3186580"/>
          </a:xfrm>
        </p:grpSpPr>
        <p:sp>
          <p:nvSpPr>
            <p:cNvPr id="181" name="자유형: 도형 7">
              <a:extLst>
                <a:ext uri="{FF2B5EF4-FFF2-40B4-BE49-F238E27FC236}">
                  <a16:creationId xmlns:a16="http://schemas.microsoft.com/office/drawing/2014/main" xmlns="" id="{B4F94153-A592-4876-A937-20B942CB61A7}"/>
                </a:ext>
              </a:extLst>
            </p:cNvPr>
            <p:cNvSpPr/>
            <p:nvPr/>
          </p:nvSpPr>
          <p:spPr>
            <a:xfrm>
              <a:off x="2034539" y="1804678"/>
              <a:ext cx="2476500" cy="2432207"/>
            </a:xfrm>
            <a:custGeom>
              <a:avLst/>
              <a:gdLst>
                <a:gd name="connsiteX0" fmla="*/ 0 w 2476500"/>
                <a:gd name="connsiteY0" fmla="*/ 412750 h 3766788"/>
                <a:gd name="connsiteX1" fmla="*/ 412750 w 2476500"/>
                <a:gd name="connsiteY1" fmla="*/ 0 h 3766788"/>
                <a:gd name="connsiteX2" fmla="*/ 2063750 w 2476500"/>
                <a:gd name="connsiteY2" fmla="*/ 0 h 3766788"/>
                <a:gd name="connsiteX3" fmla="*/ 2476500 w 2476500"/>
                <a:gd name="connsiteY3" fmla="*/ 412750 h 3766788"/>
                <a:gd name="connsiteX4" fmla="*/ 2476500 w 2476500"/>
                <a:gd name="connsiteY4" fmla="*/ 3354038 h 3766788"/>
                <a:gd name="connsiteX5" fmla="*/ 2063750 w 2476500"/>
                <a:gd name="connsiteY5" fmla="*/ 3766788 h 3766788"/>
                <a:gd name="connsiteX6" fmla="*/ 412750 w 2476500"/>
                <a:gd name="connsiteY6" fmla="*/ 3766788 h 3766788"/>
                <a:gd name="connsiteX7" fmla="*/ 0 w 2476500"/>
                <a:gd name="connsiteY7" fmla="*/ 3354038 h 3766788"/>
                <a:gd name="connsiteX8" fmla="*/ 0 w 2476500"/>
                <a:gd name="connsiteY8" fmla="*/ 412750 h 376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3766788">
                  <a:moveTo>
                    <a:pt x="0" y="412750"/>
                  </a:moveTo>
                  <a:cubicBezTo>
                    <a:pt x="0" y="184794"/>
                    <a:pt x="184794" y="0"/>
                    <a:pt x="412750" y="0"/>
                  </a:cubicBezTo>
                  <a:lnTo>
                    <a:pt x="2063750" y="0"/>
                  </a:lnTo>
                  <a:cubicBezTo>
                    <a:pt x="2291706" y="0"/>
                    <a:pt x="2476500" y="184794"/>
                    <a:pt x="2476500" y="412750"/>
                  </a:cubicBezTo>
                  <a:lnTo>
                    <a:pt x="2476500" y="3354038"/>
                  </a:lnTo>
                  <a:cubicBezTo>
                    <a:pt x="2476500" y="3581994"/>
                    <a:pt x="2291706" y="3766788"/>
                    <a:pt x="2063750" y="3766788"/>
                  </a:cubicBezTo>
                  <a:lnTo>
                    <a:pt x="412750" y="3766788"/>
                  </a:lnTo>
                  <a:cubicBezTo>
                    <a:pt x="184794" y="3766788"/>
                    <a:pt x="0" y="3581994"/>
                    <a:pt x="0" y="3354038"/>
                  </a:cubicBezTo>
                  <a:lnTo>
                    <a:pt x="0" y="41275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extrusionH="190500" prstMaterial="dkEdge">
              <a:bevelT w="120650" h="38100" prst="relaxedInset"/>
              <a:bevelB w="120650" h="57150" prst="relaxedInset"/>
              <a:contourClr>
                <a:schemeClr val="bg1"/>
              </a:contourClr>
            </a:sp3d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16902" tIns="216902" rIns="248907" bIns="264908" numCol="1" spcCol="1270" anchor="t" anchorCtr="0">
              <a:noAutofit/>
            </a:bodyPr>
            <a:lstStyle/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Python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R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Java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HTML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Arduino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1300" dirty="0">
                <a:latin typeface="+mn-ea"/>
              </a:endParaRPr>
            </a:p>
          </p:txBody>
        </p:sp>
        <p:sp>
          <p:nvSpPr>
            <p:cNvPr id="182" name="자유형: 도형 9">
              <a:extLst>
                <a:ext uri="{FF2B5EF4-FFF2-40B4-BE49-F238E27FC236}">
                  <a16:creationId xmlns:a16="http://schemas.microsoft.com/office/drawing/2014/main" xmlns="" id="{044EE1FD-952D-4181-9E4C-AEC219C1A06D}"/>
                </a:ext>
              </a:extLst>
            </p:cNvPr>
            <p:cNvSpPr/>
            <p:nvPr/>
          </p:nvSpPr>
          <p:spPr>
            <a:xfrm>
              <a:off x="4813293" y="1742313"/>
              <a:ext cx="2476500" cy="2432206"/>
            </a:xfrm>
            <a:custGeom>
              <a:avLst/>
              <a:gdLst>
                <a:gd name="connsiteX0" fmla="*/ 0 w 2476500"/>
                <a:gd name="connsiteY0" fmla="*/ 412750 h 3766788"/>
                <a:gd name="connsiteX1" fmla="*/ 412750 w 2476500"/>
                <a:gd name="connsiteY1" fmla="*/ 0 h 3766788"/>
                <a:gd name="connsiteX2" fmla="*/ 2063750 w 2476500"/>
                <a:gd name="connsiteY2" fmla="*/ 0 h 3766788"/>
                <a:gd name="connsiteX3" fmla="*/ 2476500 w 2476500"/>
                <a:gd name="connsiteY3" fmla="*/ 412750 h 3766788"/>
                <a:gd name="connsiteX4" fmla="*/ 2476500 w 2476500"/>
                <a:gd name="connsiteY4" fmla="*/ 3354038 h 3766788"/>
                <a:gd name="connsiteX5" fmla="*/ 2063750 w 2476500"/>
                <a:gd name="connsiteY5" fmla="*/ 3766788 h 3766788"/>
                <a:gd name="connsiteX6" fmla="*/ 412750 w 2476500"/>
                <a:gd name="connsiteY6" fmla="*/ 3766788 h 3766788"/>
                <a:gd name="connsiteX7" fmla="*/ 0 w 2476500"/>
                <a:gd name="connsiteY7" fmla="*/ 3354038 h 3766788"/>
                <a:gd name="connsiteX8" fmla="*/ 0 w 2476500"/>
                <a:gd name="connsiteY8" fmla="*/ 412750 h 376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3766788">
                  <a:moveTo>
                    <a:pt x="0" y="412750"/>
                  </a:moveTo>
                  <a:cubicBezTo>
                    <a:pt x="0" y="184794"/>
                    <a:pt x="184794" y="0"/>
                    <a:pt x="412750" y="0"/>
                  </a:cubicBezTo>
                  <a:lnTo>
                    <a:pt x="2063750" y="0"/>
                  </a:lnTo>
                  <a:cubicBezTo>
                    <a:pt x="2291706" y="0"/>
                    <a:pt x="2476500" y="184794"/>
                    <a:pt x="2476500" y="412750"/>
                  </a:cubicBezTo>
                  <a:lnTo>
                    <a:pt x="2476500" y="3354038"/>
                  </a:lnTo>
                  <a:cubicBezTo>
                    <a:pt x="2476500" y="3581994"/>
                    <a:pt x="2291706" y="3766788"/>
                    <a:pt x="2063750" y="3766788"/>
                  </a:cubicBezTo>
                  <a:lnTo>
                    <a:pt x="412750" y="3766788"/>
                  </a:lnTo>
                  <a:cubicBezTo>
                    <a:pt x="184794" y="3766788"/>
                    <a:pt x="0" y="3581994"/>
                    <a:pt x="0" y="3354038"/>
                  </a:cubicBezTo>
                  <a:lnTo>
                    <a:pt x="0" y="41275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extrusionH="190500" prstMaterial="dkEdge">
              <a:bevelT w="120650" h="38100" prst="relaxedInset"/>
              <a:bevelB w="120650" h="57150" prst="relaxedInset"/>
              <a:contourClr>
                <a:schemeClr val="bg1"/>
              </a:contourClr>
            </a:sp3d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16902" tIns="216902" rIns="248907" bIns="264908" numCol="1" spcCol="1270" anchor="t" anchorCtr="0">
              <a:noAutofit/>
            </a:bodyPr>
            <a:lstStyle/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 err="1">
                  <a:latin typeface="+mn-ea"/>
                </a:rPr>
                <a:t>Jupyter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Visual Studio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Eclipse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Arduino</a:t>
              </a: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>
                  <a:latin typeface="+mn-ea"/>
                </a:rPr>
                <a:t>SPSS</a:t>
              </a:r>
              <a:endParaRPr lang="ko-KR" altLang="en-US" sz="1300" dirty="0">
                <a:latin typeface="+mn-ea"/>
              </a:endParaRPr>
            </a:p>
          </p:txBody>
        </p:sp>
        <p:sp>
          <p:nvSpPr>
            <p:cNvPr id="183" name="자유형: 도형 11">
              <a:extLst>
                <a:ext uri="{FF2B5EF4-FFF2-40B4-BE49-F238E27FC236}">
                  <a16:creationId xmlns:a16="http://schemas.microsoft.com/office/drawing/2014/main" xmlns="" id="{D8AE71D3-4F6B-44FE-909C-A13E524D9813}"/>
                </a:ext>
              </a:extLst>
            </p:cNvPr>
            <p:cNvSpPr/>
            <p:nvPr/>
          </p:nvSpPr>
          <p:spPr>
            <a:xfrm>
              <a:off x="7680960" y="1742903"/>
              <a:ext cx="2476500" cy="2432207"/>
            </a:xfrm>
            <a:custGeom>
              <a:avLst/>
              <a:gdLst>
                <a:gd name="connsiteX0" fmla="*/ 0 w 2476500"/>
                <a:gd name="connsiteY0" fmla="*/ 412750 h 3766788"/>
                <a:gd name="connsiteX1" fmla="*/ 412750 w 2476500"/>
                <a:gd name="connsiteY1" fmla="*/ 0 h 3766788"/>
                <a:gd name="connsiteX2" fmla="*/ 2063750 w 2476500"/>
                <a:gd name="connsiteY2" fmla="*/ 0 h 3766788"/>
                <a:gd name="connsiteX3" fmla="*/ 2476500 w 2476500"/>
                <a:gd name="connsiteY3" fmla="*/ 412750 h 3766788"/>
                <a:gd name="connsiteX4" fmla="*/ 2476500 w 2476500"/>
                <a:gd name="connsiteY4" fmla="*/ 3354038 h 3766788"/>
                <a:gd name="connsiteX5" fmla="*/ 2063750 w 2476500"/>
                <a:gd name="connsiteY5" fmla="*/ 3766788 h 3766788"/>
                <a:gd name="connsiteX6" fmla="*/ 412750 w 2476500"/>
                <a:gd name="connsiteY6" fmla="*/ 3766788 h 3766788"/>
                <a:gd name="connsiteX7" fmla="*/ 0 w 2476500"/>
                <a:gd name="connsiteY7" fmla="*/ 3354038 h 3766788"/>
                <a:gd name="connsiteX8" fmla="*/ 0 w 2476500"/>
                <a:gd name="connsiteY8" fmla="*/ 412750 h 376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3766788">
                  <a:moveTo>
                    <a:pt x="0" y="412750"/>
                  </a:moveTo>
                  <a:cubicBezTo>
                    <a:pt x="0" y="184794"/>
                    <a:pt x="184794" y="0"/>
                    <a:pt x="412750" y="0"/>
                  </a:cubicBezTo>
                  <a:lnTo>
                    <a:pt x="2063750" y="0"/>
                  </a:lnTo>
                  <a:cubicBezTo>
                    <a:pt x="2291706" y="0"/>
                    <a:pt x="2476500" y="184794"/>
                    <a:pt x="2476500" y="412750"/>
                  </a:cubicBezTo>
                  <a:lnTo>
                    <a:pt x="2476500" y="3354038"/>
                  </a:lnTo>
                  <a:cubicBezTo>
                    <a:pt x="2476500" y="3581994"/>
                    <a:pt x="2291706" y="3766788"/>
                    <a:pt x="2063750" y="3766788"/>
                  </a:cubicBezTo>
                  <a:lnTo>
                    <a:pt x="412750" y="3766788"/>
                  </a:lnTo>
                  <a:cubicBezTo>
                    <a:pt x="184794" y="3766788"/>
                    <a:pt x="0" y="3581994"/>
                    <a:pt x="0" y="3354038"/>
                  </a:cubicBezTo>
                  <a:lnTo>
                    <a:pt x="0" y="41275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extrusionH="190500" prstMaterial="dkEdge">
              <a:bevelT w="120650" h="38100" prst="relaxedInset"/>
              <a:bevelB w="120650" h="57150" prst="relaxedInset"/>
              <a:contourClr>
                <a:schemeClr val="bg1"/>
              </a:contourClr>
            </a:sp3d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16902" tIns="216902" rIns="248907" bIns="264908" numCol="1" spcCol="1270" anchor="t" anchorCtr="0">
              <a:noAutofit/>
            </a:bodyPr>
            <a:lstStyle/>
            <a:p>
              <a:pPr marL="0" lvl="1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ko-KR" altLang="en-US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 err="1">
                  <a:latin typeface="+mn-ea"/>
                </a:rPr>
                <a:t>Github</a:t>
              </a:r>
              <a:r>
                <a:rPr lang="en-US" altLang="ko-KR" sz="1300" dirty="0">
                  <a:latin typeface="+mn-ea"/>
                </a:rPr>
                <a:t> Desktop</a:t>
              </a: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1300" dirty="0" err="1">
                  <a:latin typeface="+mn-ea"/>
                </a:rPr>
                <a:t>SourceTree</a:t>
              </a:r>
              <a:endParaRPr lang="en-US" altLang="ko-KR" sz="1300" dirty="0">
                <a:latin typeface="+mn-ea"/>
              </a:endParaRPr>
            </a:p>
            <a:p>
              <a:pPr marL="171417" lvl="1" indent="-171417" defTabSz="799942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1300" dirty="0">
                <a:latin typeface="+mn-ea"/>
              </a:endParaRPr>
            </a:p>
          </p:txBody>
        </p:sp>
        <p:sp>
          <p:nvSpPr>
            <p:cNvPr id="184" name="자유형: 도형 6">
              <a:extLst>
                <a:ext uri="{FF2B5EF4-FFF2-40B4-BE49-F238E27FC236}">
                  <a16:creationId xmlns:a16="http://schemas.microsoft.com/office/drawing/2014/main" xmlns="" id="{B438409A-D2C0-430B-8829-C97A754A0288}"/>
                </a:ext>
              </a:extLst>
            </p:cNvPr>
            <p:cNvSpPr/>
            <p:nvPr/>
          </p:nvSpPr>
          <p:spPr>
            <a:xfrm>
              <a:off x="2034539" y="1050305"/>
              <a:ext cx="2476500" cy="990600"/>
            </a:xfrm>
            <a:custGeom>
              <a:avLst/>
              <a:gdLst>
                <a:gd name="connsiteX0" fmla="*/ 0 w 2476500"/>
                <a:gd name="connsiteY0" fmla="*/ 165100 h 990600"/>
                <a:gd name="connsiteX1" fmla="*/ 165100 w 2476500"/>
                <a:gd name="connsiteY1" fmla="*/ 0 h 990600"/>
                <a:gd name="connsiteX2" fmla="*/ 2311400 w 2476500"/>
                <a:gd name="connsiteY2" fmla="*/ 0 h 990600"/>
                <a:gd name="connsiteX3" fmla="*/ 2476500 w 2476500"/>
                <a:gd name="connsiteY3" fmla="*/ 165100 h 990600"/>
                <a:gd name="connsiteX4" fmla="*/ 2476500 w 2476500"/>
                <a:gd name="connsiteY4" fmla="*/ 825500 h 990600"/>
                <a:gd name="connsiteX5" fmla="*/ 2311400 w 2476500"/>
                <a:gd name="connsiteY5" fmla="*/ 990600 h 990600"/>
                <a:gd name="connsiteX6" fmla="*/ 165100 w 2476500"/>
                <a:gd name="connsiteY6" fmla="*/ 990600 h 990600"/>
                <a:gd name="connsiteX7" fmla="*/ 0 w 2476500"/>
                <a:gd name="connsiteY7" fmla="*/ 825500 h 990600"/>
                <a:gd name="connsiteX8" fmla="*/ 0 w 2476500"/>
                <a:gd name="connsiteY8" fmla="*/ 16510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990600">
                  <a:moveTo>
                    <a:pt x="0" y="165100"/>
                  </a:moveTo>
                  <a:cubicBezTo>
                    <a:pt x="0" y="73918"/>
                    <a:pt x="73918" y="0"/>
                    <a:pt x="165100" y="0"/>
                  </a:cubicBezTo>
                  <a:lnTo>
                    <a:pt x="2311400" y="0"/>
                  </a:lnTo>
                  <a:cubicBezTo>
                    <a:pt x="2402582" y="0"/>
                    <a:pt x="2476500" y="73918"/>
                    <a:pt x="2476500" y="165100"/>
                  </a:cubicBezTo>
                  <a:lnTo>
                    <a:pt x="2476500" y="825500"/>
                  </a:lnTo>
                  <a:cubicBezTo>
                    <a:pt x="2476500" y="916682"/>
                    <a:pt x="2402582" y="990600"/>
                    <a:pt x="2311400" y="990600"/>
                  </a:cubicBezTo>
                  <a:lnTo>
                    <a:pt x="165100" y="990600"/>
                  </a:lnTo>
                  <a:cubicBezTo>
                    <a:pt x="73918" y="990600"/>
                    <a:pt x="0" y="916682"/>
                    <a:pt x="0" y="825500"/>
                  </a:cubicBezTo>
                  <a:lnTo>
                    <a:pt x="0" y="16510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prstMaterial="plastic">
              <a:bevelT w="127000" h="25400" prst="relaxedInset"/>
            </a:sp3d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157" tIns="149956" rIns="226157" bIns="149956" numCol="1" spcCol="1270" anchor="ctr" anchorCtr="0">
              <a:noAutofit/>
            </a:bodyPr>
            <a:lstStyle/>
            <a:p>
              <a:pPr algn="ctr" defTabSz="111103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000" dirty="0">
                  <a:latin typeface="+mn-ea"/>
                </a:rPr>
                <a:t>사용 언어</a:t>
              </a:r>
            </a:p>
          </p:txBody>
        </p:sp>
        <p:sp>
          <p:nvSpPr>
            <p:cNvPr id="185" name="자유형: 도형 8">
              <a:extLst>
                <a:ext uri="{FF2B5EF4-FFF2-40B4-BE49-F238E27FC236}">
                  <a16:creationId xmlns:a16="http://schemas.microsoft.com/office/drawing/2014/main" xmlns="" id="{F4219038-7CC0-4C1D-8A1A-E5344982E582}"/>
                </a:ext>
              </a:extLst>
            </p:cNvPr>
            <p:cNvSpPr/>
            <p:nvPr/>
          </p:nvSpPr>
          <p:spPr>
            <a:xfrm>
              <a:off x="4857749" y="1050305"/>
              <a:ext cx="2476500" cy="990600"/>
            </a:xfrm>
            <a:custGeom>
              <a:avLst/>
              <a:gdLst>
                <a:gd name="connsiteX0" fmla="*/ 0 w 2476500"/>
                <a:gd name="connsiteY0" fmla="*/ 165100 h 990600"/>
                <a:gd name="connsiteX1" fmla="*/ 165100 w 2476500"/>
                <a:gd name="connsiteY1" fmla="*/ 0 h 990600"/>
                <a:gd name="connsiteX2" fmla="*/ 2311400 w 2476500"/>
                <a:gd name="connsiteY2" fmla="*/ 0 h 990600"/>
                <a:gd name="connsiteX3" fmla="*/ 2476500 w 2476500"/>
                <a:gd name="connsiteY3" fmla="*/ 165100 h 990600"/>
                <a:gd name="connsiteX4" fmla="*/ 2476500 w 2476500"/>
                <a:gd name="connsiteY4" fmla="*/ 825500 h 990600"/>
                <a:gd name="connsiteX5" fmla="*/ 2311400 w 2476500"/>
                <a:gd name="connsiteY5" fmla="*/ 990600 h 990600"/>
                <a:gd name="connsiteX6" fmla="*/ 165100 w 2476500"/>
                <a:gd name="connsiteY6" fmla="*/ 990600 h 990600"/>
                <a:gd name="connsiteX7" fmla="*/ 0 w 2476500"/>
                <a:gd name="connsiteY7" fmla="*/ 825500 h 990600"/>
                <a:gd name="connsiteX8" fmla="*/ 0 w 2476500"/>
                <a:gd name="connsiteY8" fmla="*/ 16510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990600">
                  <a:moveTo>
                    <a:pt x="0" y="165100"/>
                  </a:moveTo>
                  <a:cubicBezTo>
                    <a:pt x="0" y="73918"/>
                    <a:pt x="73918" y="0"/>
                    <a:pt x="165100" y="0"/>
                  </a:cubicBezTo>
                  <a:lnTo>
                    <a:pt x="2311400" y="0"/>
                  </a:lnTo>
                  <a:cubicBezTo>
                    <a:pt x="2402582" y="0"/>
                    <a:pt x="2476500" y="73918"/>
                    <a:pt x="2476500" y="165100"/>
                  </a:cubicBezTo>
                  <a:lnTo>
                    <a:pt x="2476500" y="825500"/>
                  </a:lnTo>
                  <a:cubicBezTo>
                    <a:pt x="2476500" y="916682"/>
                    <a:pt x="2402582" y="990600"/>
                    <a:pt x="2311400" y="990600"/>
                  </a:cubicBezTo>
                  <a:lnTo>
                    <a:pt x="165100" y="990600"/>
                  </a:lnTo>
                  <a:cubicBezTo>
                    <a:pt x="73918" y="990600"/>
                    <a:pt x="0" y="916682"/>
                    <a:pt x="0" y="825500"/>
                  </a:cubicBezTo>
                  <a:lnTo>
                    <a:pt x="0" y="16510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prstMaterial="plastic">
              <a:bevelT w="127000" h="25400" prst="relaxedInset"/>
            </a:sp3d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157" tIns="149956" rIns="226157" bIns="149956" numCol="1" spcCol="1270" anchor="ctr" anchorCtr="0">
              <a:noAutofit/>
            </a:bodyPr>
            <a:lstStyle/>
            <a:p>
              <a:pPr algn="ctr" defTabSz="111103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dirty="0">
                  <a:latin typeface="+mn-ea"/>
                </a:rPr>
                <a:t>Tool</a:t>
              </a:r>
              <a:endParaRPr lang="ko-KR" altLang="en-US" sz="2000" dirty="0">
                <a:latin typeface="+mn-ea"/>
              </a:endParaRPr>
            </a:p>
          </p:txBody>
        </p:sp>
        <p:sp>
          <p:nvSpPr>
            <p:cNvPr id="186" name="자유형: 도형 10">
              <a:extLst>
                <a:ext uri="{FF2B5EF4-FFF2-40B4-BE49-F238E27FC236}">
                  <a16:creationId xmlns:a16="http://schemas.microsoft.com/office/drawing/2014/main" xmlns="" id="{B2CA106A-4336-4B61-98EE-CBD11675F10C}"/>
                </a:ext>
              </a:extLst>
            </p:cNvPr>
            <p:cNvSpPr/>
            <p:nvPr/>
          </p:nvSpPr>
          <p:spPr>
            <a:xfrm>
              <a:off x="7680960" y="1050305"/>
              <a:ext cx="2476500" cy="990600"/>
            </a:xfrm>
            <a:custGeom>
              <a:avLst/>
              <a:gdLst>
                <a:gd name="connsiteX0" fmla="*/ 0 w 2476500"/>
                <a:gd name="connsiteY0" fmla="*/ 165100 h 990600"/>
                <a:gd name="connsiteX1" fmla="*/ 165100 w 2476500"/>
                <a:gd name="connsiteY1" fmla="*/ 0 h 990600"/>
                <a:gd name="connsiteX2" fmla="*/ 2311400 w 2476500"/>
                <a:gd name="connsiteY2" fmla="*/ 0 h 990600"/>
                <a:gd name="connsiteX3" fmla="*/ 2476500 w 2476500"/>
                <a:gd name="connsiteY3" fmla="*/ 165100 h 990600"/>
                <a:gd name="connsiteX4" fmla="*/ 2476500 w 2476500"/>
                <a:gd name="connsiteY4" fmla="*/ 825500 h 990600"/>
                <a:gd name="connsiteX5" fmla="*/ 2311400 w 2476500"/>
                <a:gd name="connsiteY5" fmla="*/ 990600 h 990600"/>
                <a:gd name="connsiteX6" fmla="*/ 165100 w 2476500"/>
                <a:gd name="connsiteY6" fmla="*/ 990600 h 990600"/>
                <a:gd name="connsiteX7" fmla="*/ 0 w 2476500"/>
                <a:gd name="connsiteY7" fmla="*/ 825500 h 990600"/>
                <a:gd name="connsiteX8" fmla="*/ 0 w 2476500"/>
                <a:gd name="connsiteY8" fmla="*/ 16510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6500" h="990600">
                  <a:moveTo>
                    <a:pt x="0" y="165100"/>
                  </a:moveTo>
                  <a:cubicBezTo>
                    <a:pt x="0" y="73918"/>
                    <a:pt x="73918" y="0"/>
                    <a:pt x="165100" y="0"/>
                  </a:cubicBezTo>
                  <a:lnTo>
                    <a:pt x="2311400" y="0"/>
                  </a:lnTo>
                  <a:cubicBezTo>
                    <a:pt x="2402582" y="0"/>
                    <a:pt x="2476500" y="73918"/>
                    <a:pt x="2476500" y="165100"/>
                  </a:cubicBezTo>
                  <a:lnTo>
                    <a:pt x="2476500" y="825500"/>
                  </a:lnTo>
                  <a:cubicBezTo>
                    <a:pt x="2476500" y="916682"/>
                    <a:pt x="2402582" y="990600"/>
                    <a:pt x="2311400" y="990600"/>
                  </a:cubicBezTo>
                  <a:lnTo>
                    <a:pt x="165100" y="990600"/>
                  </a:lnTo>
                  <a:cubicBezTo>
                    <a:pt x="73918" y="990600"/>
                    <a:pt x="0" y="916682"/>
                    <a:pt x="0" y="825500"/>
                  </a:cubicBezTo>
                  <a:lnTo>
                    <a:pt x="0" y="165100"/>
                  </a:lnTo>
                  <a:close/>
                </a:path>
              </a:pathLst>
            </a:custGeom>
            <a:scene3d>
              <a:camera prst="orthographicFront"/>
              <a:lightRig rig="threePt" dir="t">
                <a:rot lat="0" lon="0" rev="7500000"/>
              </a:lightRig>
            </a:scene3d>
            <a:sp3d prstMaterial="plastic">
              <a:bevelT w="127000" h="25400" prst="relaxedInset"/>
            </a:sp3d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157" tIns="149956" rIns="226157" bIns="149956" numCol="1" spcCol="1270" anchor="ctr" anchorCtr="0">
              <a:noAutofit/>
            </a:bodyPr>
            <a:lstStyle/>
            <a:p>
              <a:pPr algn="ctr" defTabSz="111103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000" dirty="0">
                  <a:latin typeface="+mn-ea"/>
                </a:rPr>
                <a:t>파일관리</a:t>
              </a:r>
            </a:p>
          </p:txBody>
        </p:sp>
      </p:grpSp>
      <p:pic>
        <p:nvPicPr>
          <p:cNvPr id="20" name="그림 19" descr="녹색, 하얀색, 다른, 음식이(가) 표시된 사진&#10;&#10;자동 생성된 설명">
            <a:extLst>
              <a:ext uri="{FF2B5EF4-FFF2-40B4-BE49-F238E27FC236}">
                <a16:creationId xmlns:a16="http://schemas.microsoft.com/office/drawing/2014/main" xmlns="" id="{3FE1CBD7-FE95-4E31-A7B5-3A302FDF2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62" y="1256337"/>
            <a:ext cx="5948402" cy="504000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686831" y="2493560"/>
            <a:ext cx="576360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000" b="1" dirty="0" err="1">
                <a:solidFill>
                  <a:srgbClr val="0070C0"/>
                </a:solidFill>
                <a:latin typeface="+mn-ea"/>
              </a:rPr>
              <a:t>알타리무는</a:t>
            </a:r>
            <a:r>
              <a:rPr lang="ko-KR" altLang="en-US" sz="3000" b="1" dirty="0">
                <a:solidFill>
                  <a:srgbClr val="0070C0"/>
                </a:solidFill>
                <a:latin typeface="+mn-ea"/>
              </a:rPr>
              <a:t> 재배 일수가 비교적 짧은 이점이 있고</a:t>
            </a:r>
            <a:r>
              <a:rPr lang="en-US" altLang="ko-KR" sz="3000" b="1" dirty="0">
                <a:solidFill>
                  <a:srgbClr val="0070C0"/>
                </a:solidFill>
                <a:latin typeface="+mn-ea"/>
              </a:rPr>
              <a:t>,  </a:t>
            </a:r>
            <a:r>
              <a:rPr lang="ko-KR" altLang="en-US" sz="3000" b="1" dirty="0">
                <a:solidFill>
                  <a:srgbClr val="0070C0"/>
                </a:solidFill>
                <a:latin typeface="+mn-ea"/>
              </a:rPr>
              <a:t>온도에 대한변화가 민감한 </a:t>
            </a:r>
            <a:r>
              <a:rPr lang="ko-KR" altLang="en-US" sz="3000" b="1" dirty="0" err="1">
                <a:solidFill>
                  <a:srgbClr val="0070C0"/>
                </a:solidFill>
                <a:latin typeface="+mn-ea"/>
              </a:rPr>
              <a:t>작물이여서</a:t>
            </a:r>
            <a:endParaRPr lang="ko-KR" altLang="en-US" sz="3000" b="1" dirty="0">
              <a:solidFill>
                <a:srgbClr val="0070C0"/>
              </a:solidFill>
              <a:latin typeface="+mn-ea"/>
            </a:endParaRPr>
          </a:p>
          <a:p>
            <a:pPr algn="ctr"/>
            <a:r>
              <a:rPr lang="ko-KR" altLang="en-US" sz="3000" b="1" dirty="0">
                <a:solidFill>
                  <a:srgbClr val="0070C0"/>
                </a:solidFill>
                <a:latin typeface="+mn-ea"/>
              </a:rPr>
              <a:t>센서들로 얻은 값들을 </a:t>
            </a:r>
            <a:r>
              <a:rPr lang="ko-KR" altLang="en-US" sz="3000" b="1" dirty="0" err="1">
                <a:solidFill>
                  <a:srgbClr val="0070C0"/>
                </a:solidFill>
                <a:latin typeface="+mn-ea"/>
              </a:rPr>
              <a:t>분석했을때</a:t>
            </a:r>
            <a:r>
              <a:rPr lang="en-US" altLang="ko-KR" sz="3000" b="1" dirty="0">
                <a:solidFill>
                  <a:srgbClr val="0070C0"/>
                </a:solidFill>
                <a:latin typeface="+mn-ea"/>
              </a:rPr>
              <a:t>, </a:t>
            </a:r>
            <a:r>
              <a:rPr lang="ko-KR" altLang="en-US" sz="3000" b="1" dirty="0">
                <a:solidFill>
                  <a:srgbClr val="0070C0"/>
                </a:solidFill>
                <a:latin typeface="+mn-ea"/>
              </a:rPr>
              <a:t>차이점을 뚜렷하게 나타낼 수 있는 식물이라서 </a:t>
            </a:r>
            <a:r>
              <a:rPr lang="ko-KR" altLang="en-US" sz="3000" b="1" dirty="0" err="1">
                <a:solidFill>
                  <a:srgbClr val="0070C0"/>
                </a:solidFill>
                <a:latin typeface="+mn-ea"/>
              </a:rPr>
              <a:t>알타리무로</a:t>
            </a:r>
            <a:r>
              <a:rPr lang="ko-KR" altLang="en-US" sz="3000" b="1" dirty="0">
                <a:solidFill>
                  <a:srgbClr val="0070C0"/>
                </a:solidFill>
                <a:latin typeface="+mn-ea"/>
              </a:rPr>
              <a:t> 선정함</a:t>
            </a:r>
            <a:r>
              <a:rPr lang="en-US" altLang="ko-KR" sz="3000" b="1" dirty="0">
                <a:solidFill>
                  <a:srgbClr val="0070C0"/>
                </a:solidFill>
                <a:latin typeface="+mn-ea"/>
              </a:rPr>
              <a:t>. </a:t>
            </a:r>
            <a:endParaRPr lang="ko-KR" altLang="en-US" sz="3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E394DB9E-507F-4852-A981-F2A55F4CE216}"/>
              </a:ext>
            </a:extLst>
          </p:cNvPr>
          <p:cNvSpPr txBox="1"/>
          <p:nvPr/>
        </p:nvSpPr>
        <p:spPr>
          <a:xfrm>
            <a:off x="6515794" y="1795202"/>
            <a:ext cx="305284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+mn-ea"/>
              </a:rPr>
              <a:t> </a:t>
            </a:r>
            <a:r>
              <a:rPr lang="ko-KR" altLang="en-US" sz="2500" dirty="0" smtClean="0">
                <a:latin typeface="+mn-ea"/>
              </a:rPr>
              <a:t>작물</a:t>
            </a:r>
            <a:r>
              <a:rPr lang="ko-KR" altLang="en-US" sz="2500" dirty="0" smtClean="0">
                <a:latin typeface="+mn-ea"/>
              </a:rPr>
              <a:t> </a:t>
            </a:r>
            <a:r>
              <a:rPr lang="ko-KR" altLang="en-US" sz="2500" dirty="0">
                <a:latin typeface="+mn-ea"/>
              </a:rPr>
              <a:t>선정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394DB9E-507F-4852-A981-F2A55F4CE216}"/>
              </a:ext>
            </a:extLst>
          </p:cNvPr>
          <p:cNvSpPr txBox="1"/>
          <p:nvPr/>
        </p:nvSpPr>
        <p:spPr>
          <a:xfrm>
            <a:off x="1193517" y="7385202"/>
            <a:ext cx="30528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atin typeface="+mn-ea"/>
              </a:rPr>
              <a:t>언어 </a:t>
            </a:r>
            <a:r>
              <a:rPr lang="en-US" altLang="ko-KR" sz="3200" b="1" dirty="0">
                <a:latin typeface="+mn-ea"/>
              </a:rPr>
              <a:t>&amp; Tool</a:t>
            </a:r>
            <a:endParaRPr lang="ko-KR" altLang="en-US" sz="3200" b="1" dirty="0">
              <a:latin typeface="+mn-ea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10991072" y="316346"/>
            <a:ext cx="1918081" cy="768391"/>
            <a:chOff x="4718361" y="188100"/>
            <a:chExt cx="1918080" cy="768391"/>
          </a:xfrm>
        </p:grpSpPr>
        <p:sp>
          <p:nvSpPr>
            <p:cNvPr id="26" name="직사각형 25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28" name="직사각형 27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30" name="직사각형 29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서 </a:t>
            </a:r>
            <a:r>
              <a:rPr lang="ko-KR" altLang="en-US" sz="3199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론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110118" y="110441"/>
            <a:ext cx="7022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b="1" dirty="0">
                <a:latin typeface="+mn-ea"/>
              </a:rPr>
              <a:t>Ⅰ.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1079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887113" y="1258041"/>
            <a:ext cx="2301785" cy="3015030"/>
            <a:chOff x="1996810" y="1244844"/>
            <a:chExt cx="2301785" cy="3015030"/>
          </a:xfrm>
        </p:grpSpPr>
        <p:sp>
          <p:nvSpPr>
            <p:cNvPr id="102" name="모서리가 둥근 직사각형 77">
              <a:extLst>
                <a:ext uri="{FF2B5EF4-FFF2-40B4-BE49-F238E27FC236}">
                  <a16:creationId xmlns:a16="http://schemas.microsoft.com/office/drawing/2014/main" xmlns="" id="{F6DF188F-5B70-4C80-B2FC-7D823590CB79}"/>
                </a:ext>
              </a:extLst>
            </p:cNvPr>
            <p:cNvSpPr/>
            <p:nvPr/>
          </p:nvSpPr>
          <p:spPr>
            <a:xfrm>
              <a:off x="1999901" y="1645988"/>
              <a:ext cx="2287641" cy="2613886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xmlns="" id="{52ACA6AD-D271-44A5-AAAA-54ACEDEBBD3D}"/>
                </a:ext>
              </a:extLst>
            </p:cNvPr>
            <p:cNvSpPr txBox="1"/>
            <p:nvPr/>
          </p:nvSpPr>
          <p:spPr>
            <a:xfrm>
              <a:off x="1996810" y="1964044"/>
              <a:ext cx="2301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/>
                <a:t>알타리</a:t>
              </a:r>
              <a:r>
                <a:rPr lang="ko-KR" altLang="en-US" dirty="0"/>
                <a:t> 무</a:t>
              </a:r>
            </a:p>
          </p:txBody>
        </p:sp>
        <p:pic>
          <p:nvPicPr>
            <p:cNvPr id="104" name="그림 103">
              <a:extLst>
                <a:ext uri="{FF2B5EF4-FFF2-40B4-BE49-F238E27FC236}">
                  <a16:creationId xmlns:a16="http://schemas.microsoft.com/office/drawing/2014/main" xmlns="" id="{048D2A7B-F541-4840-AB2D-0A73FE1AC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8260" y="1244844"/>
              <a:ext cx="1457824" cy="732099"/>
            </a:xfrm>
            <a:prstGeom prst="rect">
              <a:avLst/>
            </a:prstGeom>
          </p:spPr>
        </p:pic>
        <p:pic>
          <p:nvPicPr>
            <p:cNvPr id="105" name="그림 104" descr="실내, 창문, 테이블, 앉아있는이(가) 표시된 사진&#10;&#10;자동 생성된 설명">
              <a:extLst>
                <a:ext uri="{FF2B5EF4-FFF2-40B4-BE49-F238E27FC236}">
                  <a16:creationId xmlns:a16="http://schemas.microsoft.com/office/drawing/2014/main" xmlns="" id="{519271FC-97E3-4585-AAF0-DFF6248D9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312642" y="2022992"/>
              <a:ext cx="1629061" cy="2209713"/>
            </a:xfrm>
            <a:prstGeom prst="rect">
              <a:avLst/>
            </a:prstGeom>
          </p:spPr>
        </p:pic>
      </p:grpSp>
      <p:sp>
        <p:nvSpPr>
          <p:cNvPr id="106" name="오른쪽 화살표 39">
            <a:extLst>
              <a:ext uri="{FF2B5EF4-FFF2-40B4-BE49-F238E27FC236}">
                <a16:creationId xmlns:a16="http://schemas.microsoft.com/office/drawing/2014/main" xmlns="" id="{C0516970-0429-4C99-B4DE-BFA2C3ED7ED0}"/>
              </a:ext>
            </a:extLst>
          </p:cNvPr>
          <p:cNvSpPr/>
          <p:nvPr/>
        </p:nvSpPr>
        <p:spPr>
          <a:xfrm>
            <a:off x="4603510" y="2818161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270280" y="1410647"/>
            <a:ext cx="2291468" cy="2928140"/>
            <a:chOff x="5270280" y="1410647"/>
            <a:chExt cx="2291468" cy="2928140"/>
          </a:xfrm>
        </p:grpSpPr>
        <p:sp>
          <p:nvSpPr>
            <p:cNvPr id="107" name="모서리가 둥근 직사각형 77">
              <a:extLst>
                <a:ext uri="{FF2B5EF4-FFF2-40B4-BE49-F238E27FC236}">
                  <a16:creationId xmlns:a16="http://schemas.microsoft.com/office/drawing/2014/main" xmlns="" id="{F092A18C-6FAE-43E2-8DB4-8407A9DD6E4D}"/>
                </a:ext>
              </a:extLst>
            </p:cNvPr>
            <p:cNvSpPr/>
            <p:nvPr/>
          </p:nvSpPr>
          <p:spPr>
            <a:xfrm>
              <a:off x="5291084" y="1724566"/>
              <a:ext cx="2270664" cy="2614221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46DDEF5E-FEC7-41E7-A7BA-F827A85885A8}"/>
                </a:ext>
              </a:extLst>
            </p:cNvPr>
            <p:cNvSpPr txBox="1"/>
            <p:nvPr/>
          </p:nvSpPr>
          <p:spPr>
            <a:xfrm>
              <a:off x="5270280" y="1988395"/>
              <a:ext cx="22847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데이터 수집</a:t>
              </a:r>
            </a:p>
          </p:txBody>
        </p:sp>
        <p:pic>
          <p:nvPicPr>
            <p:cNvPr id="109" name="Picture 6" descr="https://blogfiles.pstatic.net/MjAxNzA3MjdfNzYg/MDAxNTAxMTU1MDg1NTE2.Z2QFCDDmlMqW6Vf-RflJXfioTtfGIa41PGL7KajsnG8g.AuO1dlkH5XaxaeMlwHzTHArarrnltgzFSa-BcKWUbCQg.PNG.ulsan3dbot/Arduino_Mark.png">
              <a:extLst>
                <a:ext uri="{FF2B5EF4-FFF2-40B4-BE49-F238E27FC236}">
                  <a16:creationId xmlns:a16="http://schemas.microsoft.com/office/drawing/2014/main" xmlns="" id="{B32280F1-05F1-4B05-975D-93230020A7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1734" y="1410647"/>
              <a:ext cx="1438593" cy="636006"/>
            </a:xfrm>
            <a:prstGeom prst="rect">
              <a:avLst/>
            </a:prstGeom>
            <a:solidFill>
              <a:srgbClr val="00979C"/>
            </a:solidFill>
          </p:spPr>
        </p:pic>
        <p:pic>
          <p:nvPicPr>
            <p:cNvPr id="110" name="_x230244480" descr="EMB00001c2c7be8">
              <a:extLst>
                <a:ext uri="{FF2B5EF4-FFF2-40B4-BE49-F238E27FC236}">
                  <a16:creationId xmlns:a16="http://schemas.microsoft.com/office/drawing/2014/main" xmlns="" id="{8E34B38B-7EC5-4281-AB95-023CFE6D1C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1930" y="2339706"/>
              <a:ext cx="2202562" cy="16742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그룹 9"/>
          <p:cNvGrpSpPr/>
          <p:nvPr/>
        </p:nvGrpSpPr>
        <p:grpSpPr>
          <a:xfrm>
            <a:off x="1863198" y="4404134"/>
            <a:ext cx="2352081" cy="2639582"/>
            <a:chOff x="1863198" y="4404134"/>
            <a:chExt cx="2352081" cy="2639582"/>
          </a:xfrm>
        </p:grpSpPr>
        <p:grpSp>
          <p:nvGrpSpPr>
            <p:cNvPr id="4" name="그룹 3"/>
            <p:cNvGrpSpPr/>
            <p:nvPr/>
          </p:nvGrpSpPr>
          <p:grpSpPr>
            <a:xfrm>
              <a:off x="1863198" y="4632837"/>
              <a:ext cx="2352081" cy="2410879"/>
              <a:chOff x="2003302" y="4636120"/>
              <a:chExt cx="1441768" cy="2410879"/>
            </a:xfrm>
          </p:grpSpPr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xmlns="" id="{92A41812-268F-42C1-9E1B-859FAE1EAB72}"/>
                  </a:ext>
                </a:extLst>
              </p:cNvPr>
              <p:cNvSpPr txBox="1"/>
              <p:nvPr/>
            </p:nvSpPr>
            <p:spPr>
              <a:xfrm>
                <a:off x="2005072" y="4842003"/>
                <a:ext cx="143999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/>
                  <a:t>네이버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구글</a:t>
                </a:r>
              </a:p>
            </p:txBody>
          </p:sp>
          <p:sp>
            <p:nvSpPr>
              <p:cNvPr id="112" name="모서리가 둥근 직사각형 64">
                <a:extLst>
                  <a:ext uri="{FF2B5EF4-FFF2-40B4-BE49-F238E27FC236}">
                    <a16:creationId xmlns:a16="http://schemas.microsoft.com/office/drawing/2014/main" xmlns="" id="{1040A5F5-7EB4-4186-BAAA-493CA31FFBD2}"/>
                  </a:ext>
                </a:extLst>
              </p:cNvPr>
              <p:cNvSpPr/>
              <p:nvPr/>
            </p:nvSpPr>
            <p:spPr>
              <a:xfrm>
                <a:off x="2003302" y="4636120"/>
                <a:ext cx="1431150" cy="2410879"/>
              </a:xfrm>
              <a:prstGeom prst="round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3" name="그림 112" descr="스크린샷이(가) 표시된 사진&#10;&#10;자동 생성된 설명">
                <a:extLst>
                  <a:ext uri="{FF2B5EF4-FFF2-40B4-BE49-F238E27FC236}">
                    <a16:creationId xmlns:a16="http://schemas.microsoft.com/office/drawing/2014/main" xmlns="" id="{82357B8C-295A-4060-80CC-6490C1615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46923" y="5160474"/>
                <a:ext cx="1390262" cy="1724284"/>
              </a:xfrm>
              <a:prstGeom prst="rect">
                <a:avLst/>
              </a:prstGeom>
            </p:spPr>
          </p:pic>
        </p:grpSp>
        <p:pic>
          <p:nvPicPr>
            <p:cNvPr id="114" name="그림 113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8488774F-6AA0-4859-81A2-970A06624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9324" y="4404134"/>
              <a:ext cx="912016" cy="425782"/>
            </a:xfrm>
            <a:prstGeom prst="rect">
              <a:avLst/>
            </a:prstGeom>
          </p:spPr>
        </p:pic>
      </p:grpSp>
      <p:sp>
        <p:nvSpPr>
          <p:cNvPr id="116" name="오른쪽 화살표 44">
            <a:extLst>
              <a:ext uri="{FF2B5EF4-FFF2-40B4-BE49-F238E27FC236}">
                <a16:creationId xmlns:a16="http://schemas.microsoft.com/office/drawing/2014/main" xmlns="" id="{C801627F-658E-4A6F-BDE3-CF52339D67D3}"/>
              </a:ext>
            </a:extLst>
          </p:cNvPr>
          <p:cNvSpPr/>
          <p:nvPr/>
        </p:nvSpPr>
        <p:spPr>
          <a:xfrm>
            <a:off x="4706308" y="5569234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5504184" y="4464046"/>
            <a:ext cx="2511941" cy="2567510"/>
            <a:chOff x="5776410" y="4476834"/>
            <a:chExt cx="1440909" cy="3035131"/>
          </a:xfrm>
        </p:grpSpPr>
        <p:sp>
          <p:nvSpPr>
            <p:cNvPr id="115" name="모서리가 둥근 직사각형 64">
              <a:extLst>
                <a:ext uri="{FF2B5EF4-FFF2-40B4-BE49-F238E27FC236}">
                  <a16:creationId xmlns:a16="http://schemas.microsoft.com/office/drawing/2014/main" xmlns="" id="{B85CA78E-1FA3-4F44-84E7-7A7B57D7E82F}"/>
                </a:ext>
              </a:extLst>
            </p:cNvPr>
            <p:cNvSpPr/>
            <p:nvPr/>
          </p:nvSpPr>
          <p:spPr>
            <a:xfrm>
              <a:off x="5786169" y="5101086"/>
              <a:ext cx="1431150" cy="2410879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xmlns="" id="{6B03FA72-16E1-4A5D-9775-58828EC74CAF}"/>
                </a:ext>
              </a:extLst>
            </p:cNvPr>
            <p:cNvSpPr txBox="1"/>
            <p:nvPr/>
          </p:nvSpPr>
          <p:spPr>
            <a:xfrm>
              <a:off x="5776410" y="5283953"/>
              <a:ext cx="1439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웹 </a:t>
              </a:r>
              <a:r>
                <a:rPr lang="ko-KR" altLang="en-US" dirty="0" err="1"/>
                <a:t>크롤링</a:t>
              </a:r>
              <a:endParaRPr lang="en-US" altLang="ko-KR" dirty="0"/>
            </a:p>
          </p:txBody>
        </p:sp>
        <p:pic>
          <p:nvPicPr>
            <p:cNvPr id="118" name="그림 117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87645DC4-812F-43A8-B85F-91B88CFDE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4449" y="4476834"/>
              <a:ext cx="971598" cy="654850"/>
            </a:xfrm>
            <a:prstGeom prst="rect">
              <a:avLst/>
            </a:prstGeom>
          </p:spPr>
        </p:pic>
        <p:pic>
          <p:nvPicPr>
            <p:cNvPr id="119" name="그림 118" descr="스크린샷이(가) 표시된 사진&#10;&#10;자동 생성된 설명">
              <a:extLst>
                <a:ext uri="{FF2B5EF4-FFF2-40B4-BE49-F238E27FC236}">
                  <a16:creationId xmlns:a16="http://schemas.microsoft.com/office/drawing/2014/main" xmlns="" id="{A07DFB40-F1C5-4F1A-9289-69D0A8347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2907" y="5666122"/>
              <a:ext cx="1423500" cy="1666107"/>
            </a:xfrm>
            <a:prstGeom prst="rect">
              <a:avLst/>
            </a:prstGeom>
          </p:spPr>
        </p:pic>
      </p:grpSp>
      <p:sp>
        <p:nvSpPr>
          <p:cNvPr id="121" name="오른쪽 화살표 39">
            <a:extLst>
              <a:ext uri="{FF2B5EF4-FFF2-40B4-BE49-F238E27FC236}">
                <a16:creationId xmlns:a16="http://schemas.microsoft.com/office/drawing/2014/main" xmlns="" id="{1937CF65-022A-4CE8-A866-773CFA0EBD09}"/>
              </a:ext>
            </a:extLst>
          </p:cNvPr>
          <p:cNvSpPr/>
          <p:nvPr/>
        </p:nvSpPr>
        <p:spPr>
          <a:xfrm rot="19072653">
            <a:off x="8277509" y="4467033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8742772" y="1359380"/>
            <a:ext cx="2250861" cy="3007425"/>
            <a:chOff x="8742772" y="1359380"/>
            <a:chExt cx="2250861" cy="3007425"/>
          </a:xfrm>
        </p:grpSpPr>
        <p:sp>
          <p:nvSpPr>
            <p:cNvPr id="122" name="모서리가 둥근 직사각형 64">
              <a:extLst>
                <a:ext uri="{FF2B5EF4-FFF2-40B4-BE49-F238E27FC236}">
                  <a16:creationId xmlns:a16="http://schemas.microsoft.com/office/drawing/2014/main" xmlns="" id="{546ABAC2-98A7-42E4-BD7E-E00ED5FE8432}"/>
                </a:ext>
              </a:extLst>
            </p:cNvPr>
            <p:cNvSpPr/>
            <p:nvPr/>
          </p:nvSpPr>
          <p:spPr>
            <a:xfrm>
              <a:off x="8766304" y="1830587"/>
              <a:ext cx="2227322" cy="2536218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xmlns="" id="{38D235D6-38FE-4868-9AD8-52326F6816EA}"/>
                </a:ext>
              </a:extLst>
            </p:cNvPr>
            <p:cNvSpPr txBox="1"/>
            <p:nvPr/>
          </p:nvSpPr>
          <p:spPr>
            <a:xfrm>
              <a:off x="8742772" y="2122440"/>
              <a:ext cx="2241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데이터 관리</a:t>
              </a:r>
              <a:endParaRPr lang="en-US" altLang="ko-KR" dirty="0"/>
            </a:p>
          </p:txBody>
        </p:sp>
        <p:pic>
          <p:nvPicPr>
            <p:cNvPr id="124" name="그림 123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3C5B7EC5-AF56-4018-94C6-0E4E65A95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1356" y="1359380"/>
              <a:ext cx="1852152" cy="801802"/>
            </a:xfrm>
            <a:prstGeom prst="rect">
              <a:avLst/>
            </a:prstGeom>
          </p:spPr>
        </p:pic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xmlns="" id="{BCE6D2E5-4553-4C4C-A693-BED0D67DB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792309" y="2491777"/>
              <a:ext cx="2201324" cy="1635947"/>
            </a:xfrm>
            <a:prstGeom prst="rect">
              <a:avLst/>
            </a:prstGeom>
          </p:spPr>
        </p:pic>
      </p:grpSp>
      <p:grpSp>
        <p:nvGrpSpPr>
          <p:cNvPr id="9" name="그룹 8"/>
          <p:cNvGrpSpPr/>
          <p:nvPr/>
        </p:nvGrpSpPr>
        <p:grpSpPr>
          <a:xfrm>
            <a:off x="8895267" y="5202057"/>
            <a:ext cx="2238316" cy="3023942"/>
            <a:chOff x="8895267" y="5202057"/>
            <a:chExt cx="2238316" cy="3023942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xmlns="" id="{A1B16B3E-4FE8-4888-85E6-5CCA4E0EA1E3}"/>
                </a:ext>
              </a:extLst>
            </p:cNvPr>
            <p:cNvSpPr txBox="1"/>
            <p:nvPr/>
          </p:nvSpPr>
          <p:spPr>
            <a:xfrm>
              <a:off x="8895267" y="5964607"/>
              <a:ext cx="22383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데이터 분석</a:t>
              </a:r>
              <a:endParaRPr lang="en-US" altLang="ko-KR" dirty="0"/>
            </a:p>
          </p:txBody>
        </p:sp>
        <p:sp>
          <p:nvSpPr>
            <p:cNvPr id="127" name="모서리가 둥근 직사각형 64">
              <a:extLst>
                <a:ext uri="{FF2B5EF4-FFF2-40B4-BE49-F238E27FC236}">
                  <a16:creationId xmlns:a16="http://schemas.microsoft.com/office/drawing/2014/main" xmlns="" id="{60F09F46-917A-4F6C-AF54-5544C8B2B2F7}"/>
                </a:ext>
              </a:extLst>
            </p:cNvPr>
            <p:cNvSpPr/>
            <p:nvPr/>
          </p:nvSpPr>
          <p:spPr>
            <a:xfrm>
              <a:off x="8903139" y="5689781"/>
              <a:ext cx="2224562" cy="2536218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8" name="그림 127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F4C4A6F0-27BD-4BAF-BAB5-84F98C5B9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7615" y="5202057"/>
              <a:ext cx="1295298" cy="719742"/>
            </a:xfrm>
            <a:prstGeom prst="rect">
              <a:avLst/>
            </a:prstGeom>
          </p:spPr>
        </p:pic>
        <p:pic>
          <p:nvPicPr>
            <p:cNvPr id="129" name="그림 128" descr="텍스트, 지도이(가) 표시된 사진&#10;&#10;자동 생성된 설명">
              <a:extLst>
                <a:ext uri="{FF2B5EF4-FFF2-40B4-BE49-F238E27FC236}">
                  <a16:creationId xmlns:a16="http://schemas.microsoft.com/office/drawing/2014/main" xmlns="" id="{C4C96CAC-B861-46BE-97B0-5080FE436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5481" y="6339939"/>
              <a:ext cx="2174550" cy="1608216"/>
            </a:xfrm>
            <a:prstGeom prst="rect">
              <a:avLst/>
            </a:prstGeom>
          </p:spPr>
        </p:pic>
      </p:grpSp>
      <p:sp>
        <p:nvSpPr>
          <p:cNvPr id="131" name="오른쪽 화살표 39">
            <a:extLst>
              <a:ext uri="{FF2B5EF4-FFF2-40B4-BE49-F238E27FC236}">
                <a16:creationId xmlns:a16="http://schemas.microsoft.com/office/drawing/2014/main" xmlns="" id="{034F2486-E053-4387-A9ED-3717BC13E2C5}"/>
              </a:ext>
            </a:extLst>
          </p:cNvPr>
          <p:cNvSpPr/>
          <p:nvPr/>
        </p:nvSpPr>
        <p:spPr>
          <a:xfrm rot="8933523">
            <a:off x="7933065" y="7781035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오른쪽 화살표 39">
            <a:extLst>
              <a:ext uri="{FF2B5EF4-FFF2-40B4-BE49-F238E27FC236}">
                <a16:creationId xmlns:a16="http://schemas.microsoft.com/office/drawing/2014/main" xmlns="" id="{C0516970-0429-4C99-B4DE-BFA2C3ED7ED0}"/>
              </a:ext>
            </a:extLst>
          </p:cNvPr>
          <p:cNvSpPr/>
          <p:nvPr/>
        </p:nvSpPr>
        <p:spPr>
          <a:xfrm>
            <a:off x="8013424" y="2812759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오른쪽 화살표 39">
            <a:extLst>
              <a:ext uri="{FF2B5EF4-FFF2-40B4-BE49-F238E27FC236}">
                <a16:creationId xmlns:a16="http://schemas.microsoft.com/office/drawing/2014/main" xmlns="" id="{034F2486-E053-4387-A9ED-3717BC13E2C5}"/>
              </a:ext>
            </a:extLst>
          </p:cNvPr>
          <p:cNvSpPr/>
          <p:nvPr/>
        </p:nvSpPr>
        <p:spPr>
          <a:xfrm rot="5400000">
            <a:off x="9713126" y="4644948"/>
            <a:ext cx="380615" cy="38936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xmlns="" id="{E394DB9E-507F-4852-A981-F2A55F4CE216}"/>
              </a:ext>
            </a:extLst>
          </p:cNvPr>
          <p:cNvSpPr txBox="1"/>
          <p:nvPr/>
        </p:nvSpPr>
        <p:spPr>
          <a:xfrm>
            <a:off x="639027" y="676547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+mn-ea"/>
              </a:rPr>
              <a:t>3. </a:t>
            </a:r>
            <a:r>
              <a:rPr lang="ko-KR" altLang="en-US" sz="2000" dirty="0">
                <a:latin typeface="+mn-ea"/>
              </a:rPr>
              <a:t>구성도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3652142" y="7136278"/>
            <a:ext cx="3633094" cy="2384223"/>
            <a:chOff x="1996466" y="7054276"/>
            <a:chExt cx="3633094" cy="2384223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xmlns="" id="{19DC0193-EC21-4B8C-8F5D-09A51DE5725C}"/>
                </a:ext>
              </a:extLst>
            </p:cNvPr>
            <p:cNvSpPr txBox="1"/>
            <p:nvPr/>
          </p:nvSpPr>
          <p:spPr>
            <a:xfrm>
              <a:off x="2559603" y="7376511"/>
              <a:ext cx="23063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웹 홈페이지</a:t>
              </a:r>
              <a:endParaRPr lang="en-US" altLang="ko-KR" dirty="0"/>
            </a:p>
          </p:txBody>
        </p:sp>
        <p:sp>
          <p:nvSpPr>
            <p:cNvPr id="132" name="모서리가 둥근 직사각형 63">
              <a:extLst>
                <a:ext uri="{FF2B5EF4-FFF2-40B4-BE49-F238E27FC236}">
                  <a16:creationId xmlns:a16="http://schemas.microsoft.com/office/drawing/2014/main" xmlns="" id="{969B3843-FB59-4301-A772-BFEE6F9921EB}"/>
                </a:ext>
              </a:extLst>
            </p:cNvPr>
            <p:cNvSpPr/>
            <p:nvPr/>
          </p:nvSpPr>
          <p:spPr>
            <a:xfrm>
              <a:off x="1996466" y="7365468"/>
              <a:ext cx="3633094" cy="2073031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xmlns="" id="{B0BFF5A8-2F59-4740-A63C-23CFB2605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054360" y="7718595"/>
              <a:ext cx="1334831" cy="1676692"/>
            </a:xfrm>
            <a:prstGeom prst="rect">
              <a:avLst/>
            </a:prstGeom>
          </p:spPr>
        </p:pic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166114" y="7754168"/>
              <a:ext cx="1718601" cy="1582140"/>
            </a:xfrm>
            <a:prstGeom prst="rect">
              <a:avLst/>
            </a:prstGeom>
          </p:spPr>
        </p:pic>
        <p:pic>
          <p:nvPicPr>
            <p:cNvPr id="1026" name="Picture 2" descr="이클립스(Eclipse) 주요 단축키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0880" y="7054276"/>
              <a:ext cx="1424718" cy="3348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4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470375" y="9313289"/>
            <a:ext cx="1543049" cy="209200"/>
          </a:xfrm>
        </p:spPr>
        <p:txBody>
          <a:bodyPr/>
          <a:lstStyle/>
          <a:p>
            <a:r>
              <a:rPr lang="en-US">
                <a:latin typeface="+mn-ea"/>
                <a:ea typeface="+mn-ea"/>
              </a:rPr>
              <a:t>6</a:t>
            </a:r>
            <a:endParaRPr lang="en-US" dirty="0">
              <a:latin typeface="+mn-ea"/>
              <a:ea typeface="+mn-ea"/>
            </a:endParaRPr>
          </a:p>
        </p:txBody>
      </p:sp>
      <p:grpSp>
        <p:nvGrpSpPr>
          <p:cNvPr id="56" name="그룹 55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57" name="직사각형 56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8" name="그림 57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49" name="직사각형 48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51" name="직사각형 50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서 </a:t>
            </a:r>
            <a:r>
              <a:rPr lang="ko-KR" altLang="en-US" sz="3199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론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110118" y="110441"/>
            <a:ext cx="7022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b="1" dirty="0">
                <a:latin typeface="+mn-ea"/>
              </a:rPr>
              <a:t>Ⅰ.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678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16" grpId="0" animBg="1"/>
      <p:bldP spid="121" grpId="0" animBg="1"/>
      <p:bldP spid="131" grpId="0" animBg="1"/>
      <p:bldP spid="135" grpId="0" animBg="1"/>
      <p:bldP spid="1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11786" y="-4411784"/>
            <a:ext cx="4384430" cy="13208000"/>
          </a:xfrm>
          <a:prstGeom prst="rect">
            <a:avLst/>
          </a:prstGeom>
        </p:spPr>
      </p:pic>
      <p:pic>
        <p:nvPicPr>
          <p:cNvPr id="20" name="그림 19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790" y="6199296"/>
            <a:ext cx="768153" cy="76944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156420" y="7232213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4B85EA7-09A0-4245-B28B-70EC2D526FC6}"/>
              </a:ext>
            </a:extLst>
          </p:cNvPr>
          <p:cNvSpPr txBox="1"/>
          <p:nvPr/>
        </p:nvSpPr>
        <p:spPr>
          <a:xfrm>
            <a:off x="10416389" y="3461230"/>
            <a:ext cx="2688058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39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 </a:t>
            </a:r>
            <a:r>
              <a:rPr lang="en-US" altLang="ko-KR" sz="4799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Ⅱ</a:t>
            </a:r>
            <a:endParaRPr lang="ko-KR" altLang="en-US" sz="479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CA9394-9C6A-41A9-9CB3-E50692C8A340}"/>
              </a:ext>
            </a:extLst>
          </p:cNvPr>
          <p:cNvSpPr/>
          <p:nvPr/>
        </p:nvSpPr>
        <p:spPr>
          <a:xfrm>
            <a:off x="6187362" y="6199297"/>
            <a:ext cx="70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atin typeface="+mn-ea"/>
              </a:rPr>
              <a:t>Ⅱ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6" name="그림 15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3C263F97-5EFB-453A-93BF-0C4629D0B1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619492"/>
            <a:ext cx="13208000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8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94771B41-6F3D-4482-ACB5-668A0567F8EB}"/>
              </a:ext>
            </a:extLst>
          </p:cNvPr>
          <p:cNvSpPr txBox="1"/>
          <p:nvPr/>
        </p:nvSpPr>
        <p:spPr>
          <a:xfrm>
            <a:off x="3330281" y="3455959"/>
            <a:ext cx="619542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/>
              <a:t>크롤링이란</a:t>
            </a:r>
            <a:r>
              <a:rPr lang="en-US" altLang="ko-KR" sz="3200" dirty="0"/>
              <a:t>?</a:t>
            </a:r>
          </a:p>
          <a:p>
            <a:pPr algn="ctr"/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소프트웨어가 웹을 돌아다니며 유용한 정보를 찾아</a:t>
            </a:r>
            <a:endParaRPr lang="en-US" altLang="ko-KR" dirty="0"/>
          </a:p>
          <a:p>
            <a:r>
              <a:rPr lang="ko-KR" altLang="en-US" dirty="0"/>
              <a:t> 특정</a:t>
            </a:r>
            <a:r>
              <a:rPr lang="en-US" altLang="ko-KR" dirty="0"/>
              <a:t> </a:t>
            </a:r>
            <a:r>
              <a:rPr lang="ko-KR" altLang="en-US" dirty="0"/>
              <a:t> 데이터베이스로 수집해 오는 작업</a:t>
            </a:r>
            <a:r>
              <a:rPr lang="en-US" altLang="ko-KR" dirty="0"/>
              <a:t>. </a:t>
            </a:r>
            <a:r>
              <a:rPr lang="ko-KR" altLang="en-US" dirty="0"/>
              <a:t>또는 그러한 기술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8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613711" y="617703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1. </a:t>
            </a:r>
            <a:r>
              <a:rPr lang="ko-KR" altLang="en-US" sz="2000" dirty="0">
                <a:latin typeface="+mn-ea"/>
              </a:rPr>
              <a:t>웹 데이터 수집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5" name="직사각형 1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7" name="직사각형 16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0662DD81-C49B-4A29-9039-9B80DAB59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954" y="2870232"/>
            <a:ext cx="4921234" cy="430698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xmlns="" id="{763181BF-989D-4E43-8049-D3161D8DA8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31" y="2000239"/>
            <a:ext cx="6014080" cy="733621"/>
          </a:xfrm>
          <a:prstGeom prst="rect">
            <a:avLst/>
          </a:prstGeom>
        </p:spPr>
      </p:pic>
      <p:pic>
        <p:nvPicPr>
          <p:cNvPr id="27" name="그림 26" descr="음식이(가) 표시된 사진&#10;&#10;자동 생성된 설명">
            <a:extLst>
              <a:ext uri="{FF2B5EF4-FFF2-40B4-BE49-F238E27FC236}">
                <a16:creationId xmlns:a16="http://schemas.microsoft.com/office/drawing/2014/main" xmlns="" id="{091E8F39-C0D2-47B7-AE5E-78860579D8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615" y="2271974"/>
            <a:ext cx="4682401" cy="5236688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B2239786-B71B-4F74-9FF5-10CF6B3C0574}"/>
              </a:ext>
            </a:extLst>
          </p:cNvPr>
          <p:cNvSpPr/>
          <p:nvPr/>
        </p:nvSpPr>
        <p:spPr>
          <a:xfrm>
            <a:off x="2397632" y="3261270"/>
            <a:ext cx="2328672" cy="1946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B7D2C205-DCBE-4E07-A869-3D98987A29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9" y="2000239"/>
            <a:ext cx="5386050" cy="5492006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0B7C82F2-3C13-4275-B9C1-2AAF98E8F363}"/>
              </a:ext>
            </a:extLst>
          </p:cNvPr>
          <p:cNvSpPr/>
          <p:nvPr/>
        </p:nvSpPr>
        <p:spPr>
          <a:xfrm>
            <a:off x="7566808" y="4709572"/>
            <a:ext cx="2548128" cy="3413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7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050" y="2017457"/>
            <a:ext cx="11249324" cy="6557006"/>
          </a:xfrm>
          <a:prstGeom prst="rect">
            <a:avLst/>
          </a:prstGeom>
        </p:spPr>
      </p:pic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9A454-DBC3-4582-AC15-A017736553A5}" type="slidenum">
              <a:rPr lang="en-US" altLang="ko-KR" smtClean="0">
                <a:latin typeface="+mn-ea"/>
                <a:ea typeface="+mn-ea"/>
              </a:rPr>
              <a:pPr/>
              <a:t>9</a:t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48CE580-C94F-424B-83DE-D0CEFBAB94E0}"/>
              </a:ext>
            </a:extLst>
          </p:cNvPr>
          <p:cNvSpPr txBox="1"/>
          <p:nvPr/>
        </p:nvSpPr>
        <p:spPr>
          <a:xfrm>
            <a:off x="613711" y="617703"/>
            <a:ext cx="305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1. </a:t>
            </a:r>
            <a:r>
              <a:rPr lang="ko-KR" altLang="en-US" sz="2000" dirty="0">
                <a:latin typeface="+mn-ea"/>
              </a:rPr>
              <a:t>웹 데이터 수집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94909" y="1441942"/>
            <a:ext cx="4839136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199" dirty="0" err="1"/>
              <a:t>크롤링</a:t>
            </a:r>
            <a:endParaRPr lang="ko-KR" altLang="en-US" sz="3199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0993626" y="347406"/>
            <a:ext cx="1918081" cy="768391"/>
            <a:chOff x="4718361" y="188100"/>
            <a:chExt cx="1918080" cy="768391"/>
          </a:xfrm>
        </p:grpSpPr>
        <p:sp>
          <p:nvSpPr>
            <p:cNvPr id="15" name="직사각형 14"/>
            <p:cNvSpPr/>
            <p:nvPr/>
          </p:nvSpPr>
          <p:spPr>
            <a:xfrm>
              <a:off x="4718361" y="188100"/>
              <a:ext cx="1918080" cy="7683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053" y="188100"/>
              <a:ext cx="1815388" cy="768391"/>
            </a:xfrm>
            <a:prstGeom prst="rect">
              <a:avLst/>
            </a:prstGeom>
          </p:spPr>
        </p:pic>
      </p:grpSp>
      <p:sp>
        <p:nvSpPr>
          <p:cNvPr id="17" name="직사각형 16"/>
          <p:cNvSpPr/>
          <p:nvPr/>
        </p:nvSpPr>
        <p:spPr>
          <a:xfrm>
            <a:off x="5955323" y="110441"/>
            <a:ext cx="2016369" cy="73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대형, 물, 해양, 파도이(가) 표시된 사진&#10;&#10;자동 생성된 설명">
            <a:extLst>
              <a:ext uri="{FF2B5EF4-FFF2-40B4-BE49-F238E27FC236}">
                <a16:creationId xmlns:a16="http://schemas.microsoft.com/office/drawing/2014/main" xmlns="" id="{C85EA111-8528-4484-8EE9-257CA16521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76" y="611414"/>
            <a:ext cx="1461093" cy="12071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752287" y="115751"/>
            <a:ext cx="2732453" cy="5846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z="3199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수 집</a:t>
            </a:r>
            <a:endParaRPr lang="en-US" altLang="ko-KR" sz="3199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19099" y="14297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latin typeface="+mn-ea"/>
              </a:rPr>
              <a:t>Ⅱ</a:t>
            </a:r>
            <a:endParaRPr lang="ko-KR" altLang="en-US" sz="3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286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4212</TotalTime>
  <Words>909</Words>
  <Application>Microsoft Office PowerPoint</Application>
  <PresentationFormat>사용자 지정</PresentationFormat>
  <Paragraphs>319</Paragraphs>
  <Slides>27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Calibri</vt:lpstr>
      <vt:lpstr>나눔바른고딕</vt:lpstr>
      <vt:lpstr>나눔스퀘어</vt:lpstr>
      <vt:lpstr>Wingdings</vt:lpstr>
      <vt:lpstr>나눔스퀘어 ExtraBold</vt:lpstr>
      <vt:lpstr>Arial</vt:lpstr>
      <vt:lpstr>Calibri Light</vt:lpstr>
      <vt:lpstr>나눔고딕 ExtraBold</vt:lpstr>
      <vt:lpstr>맑은 고딕</vt:lpstr>
      <vt:lpstr>나눔바른고딕 UltraLight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호영</dc:creator>
  <cp:lastModifiedBy>Windows 사용자</cp:lastModifiedBy>
  <cp:revision>261</cp:revision>
  <dcterms:created xsi:type="dcterms:W3CDTF">2018-09-01T10:32:10Z</dcterms:created>
  <dcterms:modified xsi:type="dcterms:W3CDTF">2019-11-26T18:52:06Z</dcterms:modified>
</cp:coreProperties>
</file>

<file path=docProps/thumbnail.jpeg>
</file>